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7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8288000" cy="10287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4"/>
  </p:normalViewPr>
  <p:slideViewPr>
    <p:cSldViewPr snapToGrid="0">
      <p:cViewPr varScale="1">
        <p:scale>
          <a:sx n="60" d="100"/>
          <a:sy n="60" d="100"/>
        </p:scale>
        <p:origin x="192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>
              <a:buChar char="•"/>
            </a:lvl1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457200" y="1535112"/>
            <a:ext cx="4040188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4645025" y="1535112"/>
            <a:ext cx="4041775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1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제목 텍스트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7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457199" y="1435100"/>
            <a:ext cx="300831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제목 텍스트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1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제목 텍스트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quarter" idx="21"/>
          </p:nvPr>
        </p:nvSpPr>
        <p:spPr>
          <a:xfrm>
            <a:off x="1792288" y="612775"/>
            <a:ext cx="54864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792288" y="5367337"/>
            <a:ext cx="54864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914400" y="138112"/>
            <a:ext cx="16459200" cy="22621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914400" y="2400300"/>
            <a:ext cx="16459200" cy="7886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28176" y="6414760"/>
            <a:ext cx="258624" cy="24830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�"/>
        <a:tabLst/>
        <a:defRPr sz="32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34.png"/><Relationship Id="rId7" Type="http://schemas.openxmlformats.org/officeDocument/2006/relationships/image" Target="../media/image4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13" Type="http://schemas.openxmlformats.org/officeDocument/2006/relationships/image" Target="../media/image61.png"/><Relationship Id="rId18" Type="http://schemas.openxmlformats.org/officeDocument/2006/relationships/image" Target="../media/image66.png"/><Relationship Id="rId3" Type="http://schemas.openxmlformats.org/officeDocument/2006/relationships/image" Target="../media/image34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17" Type="http://schemas.openxmlformats.org/officeDocument/2006/relationships/image" Target="../media/image65.png"/><Relationship Id="rId2" Type="http://schemas.openxmlformats.org/officeDocument/2006/relationships/image" Target="../media/image33.png"/><Relationship Id="rId16" Type="http://schemas.openxmlformats.org/officeDocument/2006/relationships/image" Target="../media/image6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11" Type="http://schemas.openxmlformats.org/officeDocument/2006/relationships/image" Target="../media/image59.png"/><Relationship Id="rId5" Type="http://schemas.openxmlformats.org/officeDocument/2006/relationships/image" Target="../media/image53.png"/><Relationship Id="rId15" Type="http://schemas.openxmlformats.org/officeDocument/2006/relationships/image" Target="../media/image63.png"/><Relationship Id="rId10" Type="http://schemas.openxmlformats.org/officeDocument/2006/relationships/image" Target="../media/image58.png"/><Relationship Id="rId19" Type="http://schemas.openxmlformats.org/officeDocument/2006/relationships/image" Target="../media/image67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14" Type="http://schemas.openxmlformats.org/officeDocument/2006/relationships/image" Target="../media/image6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34.png"/><Relationship Id="rId7" Type="http://schemas.openxmlformats.org/officeDocument/2006/relationships/image" Target="../media/image62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67.png"/><Relationship Id="rId4" Type="http://schemas.openxmlformats.org/officeDocument/2006/relationships/image" Target="../media/image45.png"/><Relationship Id="rId9" Type="http://schemas.openxmlformats.org/officeDocument/2006/relationships/image" Target="../media/image6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6.png"/><Relationship Id="rId7" Type="http://schemas.openxmlformats.org/officeDocument/2006/relationships/image" Target="../media/image2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17889"/>
            <a:ext cx="18285714" cy="3667826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493" y="7373031"/>
            <a:ext cx="2157543" cy="2157544"/>
          </a:xfrm>
          <a:prstGeom prst="rect">
            <a:avLst/>
          </a:prstGeom>
          <a:ln w="12700">
            <a:miter lim="400000"/>
          </a:ln>
        </p:spPr>
      </p:pic>
      <p:pic>
        <p:nvPicPr>
          <p:cNvPr id="96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943872" y="3301863"/>
            <a:ext cx="2701700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7" name="Object 11" descr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2079271" y="3301863"/>
            <a:ext cx="2701700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8" name="Object 14" descr="Object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511572" y="4734164"/>
            <a:ext cx="2701700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Object 17" descr="Object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3511572" y="1869563"/>
            <a:ext cx="2701700" cy="14287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TextBox 1"/>
          <p:cNvSpPr txBox="1"/>
          <p:nvPr/>
        </p:nvSpPr>
        <p:spPr>
          <a:xfrm>
            <a:off x="14704694" y="3371789"/>
            <a:ext cx="3308986" cy="3469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 b="1">
                <a:ln w="9525" cap="flat">
                  <a:solidFill>
                    <a:srgbClr val="213650">
                      <a:alpha val="0"/>
                    </a:srgbClr>
                  </a:solidFill>
                  <a:prstDash val="solid"/>
                  <a:round/>
                </a:ln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허지은 강동훈 이서영 장다연</a:t>
            </a:r>
          </a:p>
        </p:txBody>
      </p:sp>
      <p:sp>
        <p:nvSpPr>
          <p:cNvPr id="101" name="TextBox 4"/>
          <p:cNvSpPr txBox="1"/>
          <p:nvPr/>
        </p:nvSpPr>
        <p:spPr>
          <a:xfrm>
            <a:off x="11775626" y="2885108"/>
            <a:ext cx="3308986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ln w="9525" cap="flat">
                  <a:solidFill>
                    <a:srgbClr val="213650">
                      <a:alpha val="0"/>
                    </a:srgbClr>
                  </a:solidFill>
                  <a:prstDash val="solid"/>
                  <a:round/>
                </a:ln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1조 조졌조</a:t>
            </a:r>
          </a:p>
        </p:txBody>
      </p:sp>
      <p:sp>
        <p:nvSpPr>
          <p:cNvPr id="102" name="TextBox 7"/>
          <p:cNvSpPr txBox="1"/>
          <p:nvPr/>
        </p:nvSpPr>
        <p:spPr>
          <a:xfrm>
            <a:off x="665212" y="387094"/>
            <a:ext cx="958418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AIFFEL DATATON</a:t>
            </a:r>
          </a:p>
        </p:txBody>
      </p:sp>
      <p:sp>
        <p:nvSpPr>
          <p:cNvPr id="103" name="TextBox 9"/>
          <p:cNvSpPr txBox="1"/>
          <p:nvPr/>
        </p:nvSpPr>
        <p:spPr>
          <a:xfrm>
            <a:off x="-259081" y="1618476"/>
            <a:ext cx="15267494" cy="514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16600" spc="-3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Data Analysis </a:t>
            </a:r>
          </a:p>
          <a:p>
            <a:pPr>
              <a:defRPr sz="16600" spc="-3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          Report</a:t>
            </a:r>
          </a:p>
        </p:txBody>
      </p:sp>
      <p:sp>
        <p:nvSpPr>
          <p:cNvPr id="104" name="TextBox 6"/>
          <p:cNvSpPr txBox="1"/>
          <p:nvPr/>
        </p:nvSpPr>
        <p:spPr>
          <a:xfrm>
            <a:off x="943883" y="8014037"/>
            <a:ext cx="1508761" cy="1615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 b="1">
                <a:solidFill>
                  <a:srgbClr val="202124"/>
                </a:solidFill>
                <a:latin typeface="Gmarket Sans"/>
                <a:ea typeface="Gmarket Sans"/>
                <a:cs typeface="Gmarket Sans"/>
                <a:sym typeface="Gmarket Sans"/>
              </a:defRPr>
            </a:pPr>
            <a:r>
              <a:t>San Francisco Crime </a:t>
            </a:r>
          </a:p>
          <a:p>
            <a:pPr algn="ctr">
              <a:defRPr sz="2000" b="1">
                <a:solidFill>
                  <a:srgbClr val="202124"/>
                </a:solidFill>
                <a:latin typeface="Gmarket Sans"/>
                <a:ea typeface="Gmarket Sans"/>
                <a:cs typeface="Gmarket Sans"/>
                <a:sym typeface="Gmarket Sans"/>
              </a:defRPr>
            </a:pPr>
            <a:r>
              <a:t>Classification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2381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5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14094" y="6192577"/>
            <a:ext cx="4106706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Object 11" descr="Object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952385" y="3049328"/>
            <a:ext cx="4830843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7" name="Object 20" descr="Object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420600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Object 23" descr="Object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124792"/>
            <a:ext cx="2439268" cy="1060192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TextBox 6"/>
          <p:cNvSpPr txBox="1"/>
          <p:nvPr/>
        </p:nvSpPr>
        <p:spPr>
          <a:xfrm>
            <a:off x="-106680" y="-342901"/>
            <a:ext cx="15758161" cy="2737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1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미해결 사건 분석 및 해결 대책 수립</a:t>
            </a:r>
          </a:p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 </a:t>
            </a:r>
          </a:p>
        </p:txBody>
      </p:sp>
      <p:sp>
        <p:nvSpPr>
          <p:cNvPr id="320" name="TextBox 7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4</a:t>
            </a:r>
          </a:p>
        </p:txBody>
      </p:sp>
      <p:grpSp>
        <p:nvGrpSpPr>
          <p:cNvPr id="323" name="그룹 9"/>
          <p:cNvGrpSpPr/>
          <p:nvPr/>
        </p:nvGrpSpPr>
        <p:grpSpPr>
          <a:xfrm>
            <a:off x="499056" y="1482214"/>
            <a:ext cx="8218224" cy="1767841"/>
            <a:chOff x="0" y="0"/>
            <a:chExt cx="8218224" cy="1767839"/>
          </a:xfrm>
        </p:grpSpPr>
        <p:sp>
          <p:nvSpPr>
            <p:cNvPr id="321" name="TextBox 10"/>
            <p:cNvSpPr txBox="1"/>
            <p:nvPr/>
          </p:nvSpPr>
          <p:spPr>
            <a:xfrm>
              <a:off x="816054" y="858691"/>
              <a:ext cx="7402171" cy="594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미해결 사건이 많은 구역 - </a:t>
              </a:r>
              <a:r>
                <a:rPr sz="3200"/>
                <a:t>THENDERLION</a:t>
              </a:r>
            </a:p>
          </p:txBody>
        </p:sp>
        <p:sp>
          <p:nvSpPr>
            <p:cNvPr id="322" name="TextBox 12"/>
            <p:cNvSpPr txBox="1"/>
            <p:nvPr/>
          </p:nvSpPr>
          <p:spPr>
            <a:xfrm>
              <a:off x="0" y="0"/>
              <a:ext cx="118043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8</a:t>
              </a:r>
            </a:p>
          </p:txBody>
        </p:sp>
      </p:grpSp>
      <p:pic>
        <p:nvPicPr>
          <p:cNvPr id="324" name="그림 13" descr="그림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3492470"/>
            <a:ext cx="10556355" cy="5537230"/>
          </a:xfrm>
          <a:prstGeom prst="rect">
            <a:avLst/>
          </a:prstGeom>
          <a:ln>
            <a:solidFill>
              <a:srgbClr val="EEECE1"/>
            </a:solidFill>
          </a:ln>
        </p:spPr>
      </p:pic>
      <p:sp>
        <p:nvSpPr>
          <p:cNvPr id="325" name="TextBox 18"/>
          <p:cNvSpPr txBox="1"/>
          <p:nvPr/>
        </p:nvSpPr>
        <p:spPr>
          <a:xfrm>
            <a:off x="12808334" y="5249574"/>
            <a:ext cx="4556761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약물</a:t>
            </a:r>
            <a:r>
              <a:rPr dirty="0"/>
              <a:t>/ </a:t>
            </a:r>
            <a:r>
              <a:rPr dirty="0" err="1"/>
              <a:t>마약</a:t>
            </a:r>
            <a:r>
              <a:rPr dirty="0"/>
              <a:t> </a:t>
            </a:r>
            <a:r>
              <a:rPr dirty="0" err="1"/>
              <a:t>범죄의</a:t>
            </a:r>
            <a:r>
              <a:rPr dirty="0"/>
              <a:t> </a:t>
            </a:r>
            <a:r>
              <a:rPr dirty="0" err="1"/>
              <a:t>미해결</a:t>
            </a:r>
            <a:r>
              <a:rPr dirty="0"/>
              <a:t> </a:t>
            </a:r>
            <a:r>
              <a:rPr dirty="0" err="1"/>
              <a:t>사건</a:t>
            </a:r>
            <a:r>
              <a:rPr dirty="0"/>
              <a:t> </a:t>
            </a:r>
            <a:r>
              <a:rPr dirty="0" err="1"/>
              <a:t>비율이</a:t>
            </a:r>
            <a:r>
              <a:rPr dirty="0"/>
              <a:t> </a:t>
            </a:r>
            <a:r>
              <a:rPr dirty="0" err="1"/>
              <a:t>높은</a:t>
            </a:r>
            <a:r>
              <a:rPr dirty="0"/>
              <a:t> </a:t>
            </a:r>
            <a:r>
              <a:rPr dirty="0" err="1"/>
              <a:t>지역으로</a:t>
            </a:r>
            <a:r>
              <a:rPr dirty="0"/>
              <a:t>, </a:t>
            </a:r>
            <a:r>
              <a:rPr dirty="0" err="1"/>
              <a:t>이전부터</a:t>
            </a:r>
            <a:r>
              <a:rPr dirty="0"/>
              <a:t> </a:t>
            </a:r>
            <a:r>
              <a:rPr dirty="0" err="1"/>
              <a:t>샌프란시스코에서</a:t>
            </a:r>
            <a:r>
              <a:rPr dirty="0"/>
              <a:t> </a:t>
            </a:r>
            <a:r>
              <a:rPr dirty="0" err="1"/>
              <a:t>우범</a:t>
            </a:r>
            <a:r>
              <a:rPr dirty="0"/>
              <a:t> </a:t>
            </a:r>
            <a:r>
              <a:rPr dirty="0" err="1"/>
              <a:t>지역으로</a:t>
            </a:r>
            <a:r>
              <a:rPr dirty="0"/>
              <a:t> </a:t>
            </a:r>
            <a:r>
              <a:rPr dirty="0" err="1"/>
              <a:t>잘</a:t>
            </a:r>
            <a:r>
              <a:rPr dirty="0"/>
              <a:t> </a:t>
            </a:r>
            <a:r>
              <a:rPr dirty="0" err="1"/>
              <a:t>알려진</a:t>
            </a:r>
            <a:r>
              <a:rPr dirty="0"/>
              <a:t> </a:t>
            </a:r>
            <a:r>
              <a:rPr dirty="0" err="1"/>
              <a:t>곳이기도</a:t>
            </a:r>
            <a:r>
              <a:rPr dirty="0"/>
              <a:t> </a:t>
            </a:r>
            <a:r>
              <a:rPr dirty="0" err="1"/>
              <a:t>합니다</a:t>
            </a:r>
            <a:r>
              <a:rPr dirty="0"/>
              <a:t>.</a:t>
            </a:r>
          </a:p>
        </p:txBody>
      </p:sp>
      <p:pic>
        <p:nvPicPr>
          <p:cNvPr id="326" name="그림 19" descr="그림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798" y="3485965"/>
            <a:ext cx="10556355" cy="5478069"/>
          </a:xfrm>
          <a:prstGeom prst="rect">
            <a:avLst/>
          </a:prstGeom>
          <a:ln>
            <a:solidFill>
              <a:srgbClr val="EEECE1"/>
            </a:solidFill>
          </a:ln>
        </p:spPr>
      </p:pic>
      <p:grpSp>
        <p:nvGrpSpPr>
          <p:cNvPr id="329" name="그룹 21"/>
          <p:cNvGrpSpPr/>
          <p:nvPr/>
        </p:nvGrpSpPr>
        <p:grpSpPr>
          <a:xfrm>
            <a:off x="499056" y="1448355"/>
            <a:ext cx="8218224" cy="1767840"/>
            <a:chOff x="0" y="0"/>
            <a:chExt cx="8218224" cy="1767839"/>
          </a:xfrm>
        </p:grpSpPr>
        <p:sp>
          <p:nvSpPr>
            <p:cNvPr id="327" name="TextBox 32"/>
            <p:cNvSpPr txBox="1"/>
            <p:nvPr/>
          </p:nvSpPr>
          <p:spPr>
            <a:xfrm>
              <a:off x="816054" y="858691"/>
              <a:ext cx="7402171" cy="5948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미해결 사건이 많은 구역 - </a:t>
              </a:r>
              <a:r>
                <a:rPr sz="3200"/>
                <a:t>RICHMOND</a:t>
              </a:r>
            </a:p>
          </p:txBody>
        </p:sp>
        <p:sp>
          <p:nvSpPr>
            <p:cNvPr id="328" name="TextBox 33"/>
            <p:cNvSpPr txBox="1"/>
            <p:nvPr/>
          </p:nvSpPr>
          <p:spPr>
            <a:xfrm>
              <a:off x="0" y="0"/>
              <a:ext cx="118043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330" name="TextBox 34"/>
          <p:cNvSpPr txBox="1"/>
          <p:nvPr/>
        </p:nvSpPr>
        <p:spPr>
          <a:xfrm>
            <a:off x="12617837" y="4999923"/>
            <a:ext cx="4556761" cy="20269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미해결</a:t>
            </a:r>
            <a:r>
              <a:rPr dirty="0"/>
              <a:t> </a:t>
            </a:r>
            <a:r>
              <a:rPr dirty="0" err="1"/>
              <a:t>사건이</a:t>
            </a:r>
            <a:r>
              <a:rPr dirty="0"/>
              <a:t> </a:t>
            </a:r>
            <a:r>
              <a:rPr dirty="0" err="1"/>
              <a:t>많은</a:t>
            </a:r>
            <a:r>
              <a:rPr dirty="0"/>
              <a:t> </a:t>
            </a:r>
            <a:r>
              <a:rPr dirty="0" err="1"/>
              <a:t>richmond의</a:t>
            </a:r>
            <a:r>
              <a:rPr dirty="0"/>
              <a:t> </a:t>
            </a:r>
            <a:r>
              <a:rPr dirty="0" err="1"/>
              <a:t>category별</a:t>
            </a:r>
            <a:r>
              <a:rPr dirty="0"/>
              <a:t> </a:t>
            </a:r>
            <a:r>
              <a:rPr dirty="0" err="1"/>
              <a:t>case를</a:t>
            </a:r>
            <a:r>
              <a:rPr dirty="0"/>
              <a:t> </a:t>
            </a:r>
            <a:r>
              <a:rPr dirty="0" err="1"/>
              <a:t>보았을</a:t>
            </a:r>
            <a:r>
              <a:rPr dirty="0"/>
              <a:t> </a:t>
            </a:r>
            <a:r>
              <a:rPr dirty="0" err="1"/>
              <a:t>때</a:t>
            </a:r>
            <a:r>
              <a:rPr dirty="0"/>
              <a:t> </a:t>
            </a:r>
            <a:r>
              <a:rPr dirty="0" err="1"/>
              <a:t>절도사건이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많았으며</a:t>
            </a:r>
            <a:r>
              <a:rPr dirty="0"/>
              <a:t>, 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미해결</a:t>
            </a:r>
            <a:r>
              <a:rPr dirty="0"/>
              <a:t> </a:t>
            </a:r>
            <a:r>
              <a:rPr dirty="0" err="1"/>
              <a:t>사건이</a:t>
            </a:r>
            <a:r>
              <a:rPr dirty="0"/>
              <a:t> </a:t>
            </a:r>
            <a:r>
              <a:rPr dirty="0" err="1"/>
              <a:t>적은</a:t>
            </a:r>
            <a:r>
              <a:rPr dirty="0"/>
              <a:t> </a:t>
            </a:r>
            <a:r>
              <a:rPr dirty="0" err="1"/>
              <a:t>tenderloin의</a:t>
            </a:r>
            <a:r>
              <a:rPr dirty="0"/>
              <a:t> </a:t>
            </a:r>
            <a:r>
              <a:rPr dirty="0" err="1"/>
              <a:t>category별</a:t>
            </a:r>
            <a:r>
              <a:rPr dirty="0"/>
              <a:t> </a:t>
            </a:r>
            <a:r>
              <a:rPr dirty="0" err="1"/>
              <a:t>case를</a:t>
            </a:r>
            <a:r>
              <a:rPr dirty="0"/>
              <a:t> </a:t>
            </a:r>
            <a:r>
              <a:rPr dirty="0" err="1"/>
              <a:t>보았을</a:t>
            </a:r>
            <a:r>
              <a:rPr dirty="0"/>
              <a:t> </a:t>
            </a:r>
            <a:r>
              <a:rPr dirty="0" err="1"/>
              <a:t>때</a:t>
            </a:r>
            <a:r>
              <a:rPr dirty="0"/>
              <a:t> </a:t>
            </a:r>
            <a:r>
              <a:rPr dirty="0" err="1"/>
              <a:t>마약사건이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많았습니다</a:t>
            </a:r>
            <a:r>
              <a:rPr dirty="0"/>
              <a:t>.</a:t>
            </a:r>
          </a:p>
        </p:txBody>
      </p:sp>
      <p:grpSp>
        <p:nvGrpSpPr>
          <p:cNvPr id="333" name="그룹 35"/>
          <p:cNvGrpSpPr/>
          <p:nvPr/>
        </p:nvGrpSpPr>
        <p:grpSpPr>
          <a:xfrm>
            <a:off x="502920" y="1465284"/>
            <a:ext cx="8218224" cy="1767841"/>
            <a:chOff x="0" y="0"/>
            <a:chExt cx="8218224" cy="1767839"/>
          </a:xfrm>
        </p:grpSpPr>
        <p:sp>
          <p:nvSpPr>
            <p:cNvPr id="331" name="TextBox 36"/>
            <p:cNvSpPr txBox="1"/>
            <p:nvPr/>
          </p:nvSpPr>
          <p:spPr>
            <a:xfrm>
              <a:off x="816054" y="858691"/>
              <a:ext cx="7402171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전체 사건 중 미해결 사건이 많은 비율</a:t>
              </a:r>
            </a:p>
          </p:txBody>
        </p:sp>
        <p:sp>
          <p:nvSpPr>
            <p:cNvPr id="332" name="TextBox 37"/>
            <p:cNvSpPr txBox="1"/>
            <p:nvPr/>
          </p:nvSpPr>
          <p:spPr>
            <a:xfrm>
              <a:off x="0" y="0"/>
              <a:ext cx="118043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9</a:t>
              </a:r>
            </a:p>
          </p:txBody>
        </p:sp>
      </p:grpSp>
      <p:pic>
        <p:nvPicPr>
          <p:cNvPr id="334" name="그림 38" descr="그림 3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423" y="4381500"/>
            <a:ext cx="5459557" cy="3394606"/>
          </a:xfrm>
          <a:prstGeom prst="rect">
            <a:avLst/>
          </a:prstGeom>
          <a:ln>
            <a:solidFill>
              <a:srgbClr val="EEECE1"/>
            </a:solidFill>
          </a:ln>
        </p:spPr>
      </p:pic>
      <p:pic>
        <p:nvPicPr>
          <p:cNvPr id="335" name="그림 39" descr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09997" y="4381500"/>
            <a:ext cx="5465684" cy="3394606"/>
          </a:xfrm>
          <a:prstGeom prst="rect">
            <a:avLst/>
          </a:prstGeom>
          <a:ln>
            <a:solidFill>
              <a:srgbClr val="EEECE1"/>
            </a:solidFill>
          </a:ln>
        </p:spPr>
      </p:pic>
      <p:grpSp>
        <p:nvGrpSpPr>
          <p:cNvPr id="338" name="그룹 41"/>
          <p:cNvGrpSpPr/>
          <p:nvPr/>
        </p:nvGrpSpPr>
        <p:grpSpPr>
          <a:xfrm>
            <a:off x="455303" y="1465284"/>
            <a:ext cx="8801814" cy="1767841"/>
            <a:chOff x="0" y="0"/>
            <a:chExt cx="8801813" cy="1767839"/>
          </a:xfrm>
        </p:grpSpPr>
        <p:sp>
          <p:nvSpPr>
            <p:cNvPr id="336" name="TextBox 42"/>
            <p:cNvSpPr txBox="1"/>
            <p:nvPr/>
          </p:nvSpPr>
          <p:spPr>
            <a:xfrm>
              <a:off x="1399643" y="858691"/>
              <a:ext cx="7402171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특정 지역을 지도에 표시</a:t>
              </a:r>
            </a:p>
          </p:txBody>
        </p:sp>
        <p:sp>
          <p:nvSpPr>
            <p:cNvPr id="337" name="TextBox 43"/>
            <p:cNvSpPr txBox="1"/>
            <p:nvPr/>
          </p:nvSpPr>
          <p:spPr>
            <a:xfrm>
              <a:off x="0" y="0"/>
              <a:ext cx="176402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10</a:t>
              </a:r>
            </a:p>
          </p:txBody>
        </p:sp>
      </p:grpSp>
      <p:pic>
        <p:nvPicPr>
          <p:cNvPr id="339" name="그림 44" descr="그림 4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4926" y="3681450"/>
            <a:ext cx="10889935" cy="49410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42" name="그룹 45"/>
          <p:cNvGrpSpPr/>
          <p:nvPr/>
        </p:nvGrpSpPr>
        <p:grpSpPr>
          <a:xfrm>
            <a:off x="455303" y="1481189"/>
            <a:ext cx="8801814" cy="1767841"/>
            <a:chOff x="0" y="0"/>
            <a:chExt cx="8801813" cy="1767839"/>
          </a:xfrm>
        </p:grpSpPr>
        <p:sp>
          <p:nvSpPr>
            <p:cNvPr id="340" name="TextBox 46"/>
            <p:cNvSpPr txBox="1"/>
            <p:nvPr/>
          </p:nvSpPr>
          <p:spPr>
            <a:xfrm>
              <a:off x="1399643" y="858691"/>
              <a:ext cx="7402171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클러스터링으로 범죄 취약 지역 선정</a:t>
              </a:r>
            </a:p>
          </p:txBody>
        </p:sp>
        <p:sp>
          <p:nvSpPr>
            <p:cNvPr id="341" name="TextBox 47"/>
            <p:cNvSpPr txBox="1"/>
            <p:nvPr/>
          </p:nvSpPr>
          <p:spPr>
            <a:xfrm>
              <a:off x="0" y="0"/>
              <a:ext cx="176402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11</a:t>
              </a:r>
            </a:p>
          </p:txBody>
        </p:sp>
      </p:grpSp>
      <p:pic>
        <p:nvPicPr>
          <p:cNvPr id="343" name="그림 48" descr="그림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0805" y="3748475"/>
            <a:ext cx="11103797" cy="4953047"/>
          </a:xfrm>
          <a:prstGeom prst="rect">
            <a:avLst/>
          </a:prstGeom>
          <a:ln w="12700">
            <a:miter lim="400000"/>
          </a:ln>
        </p:spPr>
      </p:pic>
      <p:sp>
        <p:nvSpPr>
          <p:cNvPr id="344" name="TextBox 50"/>
          <p:cNvSpPr txBox="1"/>
          <p:nvPr/>
        </p:nvSpPr>
        <p:spPr>
          <a:xfrm>
            <a:off x="12508849" y="5218643"/>
            <a:ext cx="4841918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inherit"/>
                <a:ea typeface="inherit"/>
                <a:cs typeface="inherit"/>
                <a:sym typeface="inherit"/>
              </a:defRPr>
            </a:pP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해당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lang="ko-KR" altLang="en-US" dirty="0">
                <a:latin typeface="Pretendard Light"/>
                <a:ea typeface="Pretendard Light"/>
                <a:cs typeface="Pretendard Light"/>
                <a:sym typeface="Pretendard Light"/>
              </a:rPr>
              <a:t>사진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은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DBSCAN을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통해서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사건이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일어난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위경도의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값들을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군집화하고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,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해당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클러스터에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중앙값들을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기준으로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순찰을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할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위치를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마커로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표시하기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위해서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 </a:t>
            </a:r>
            <a:r>
              <a:rPr dirty="0" err="1">
                <a:latin typeface="Pretendard Light"/>
                <a:ea typeface="Pretendard Light"/>
                <a:cs typeface="Pretendard Light"/>
                <a:sym typeface="Pretendard Light"/>
              </a:rPr>
              <a:t>사용했습니다</a:t>
            </a:r>
            <a:r>
              <a:rPr dirty="0">
                <a:latin typeface="Pretendard Light"/>
                <a:ea typeface="Pretendard Light"/>
                <a:cs typeface="Pretendard Light"/>
                <a:sym typeface="Pretendard Light"/>
              </a:rPr>
              <a:t>.</a:t>
            </a:r>
          </a:p>
        </p:txBody>
      </p:sp>
      <p:sp>
        <p:nvSpPr>
          <p:cNvPr id="345" name="TextBox 40"/>
          <p:cNvSpPr txBox="1"/>
          <p:nvPr/>
        </p:nvSpPr>
        <p:spPr>
          <a:xfrm>
            <a:off x="12618719" y="3695700"/>
            <a:ext cx="4556761" cy="45720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전반적으로</a:t>
            </a:r>
            <a:r>
              <a:rPr dirty="0"/>
              <a:t> </a:t>
            </a:r>
            <a:r>
              <a:rPr dirty="0" err="1"/>
              <a:t>모든</a:t>
            </a:r>
            <a:r>
              <a:rPr dirty="0"/>
              <a:t> </a:t>
            </a:r>
            <a:r>
              <a:rPr dirty="0" err="1"/>
              <a:t>관할</a:t>
            </a:r>
            <a:r>
              <a:rPr dirty="0"/>
              <a:t> </a:t>
            </a:r>
            <a:r>
              <a:rPr dirty="0" err="1"/>
              <a:t>구역에서</a:t>
            </a:r>
            <a:r>
              <a:rPr dirty="0"/>
              <a:t> </a:t>
            </a:r>
            <a:r>
              <a:rPr dirty="0" err="1"/>
              <a:t>마약사건은</a:t>
            </a:r>
            <a:r>
              <a:rPr dirty="0"/>
              <a:t> </a:t>
            </a:r>
            <a:r>
              <a:rPr dirty="0" err="1"/>
              <a:t>해결율은</a:t>
            </a:r>
            <a:r>
              <a:rPr dirty="0"/>
              <a:t> </a:t>
            </a:r>
            <a:r>
              <a:rPr dirty="0" err="1"/>
              <a:t>높게</a:t>
            </a:r>
            <a:r>
              <a:rPr dirty="0"/>
              <a:t> </a:t>
            </a:r>
            <a:r>
              <a:rPr dirty="0" err="1"/>
              <a:t>나타나지만</a:t>
            </a:r>
            <a:r>
              <a:rPr dirty="0"/>
              <a:t>, </a:t>
            </a:r>
            <a:r>
              <a:rPr dirty="0" err="1"/>
              <a:t>절도</a:t>
            </a:r>
            <a:r>
              <a:rPr dirty="0"/>
              <a:t> </a:t>
            </a:r>
            <a:r>
              <a:rPr dirty="0" err="1"/>
              <a:t>사건은</a:t>
            </a:r>
            <a:r>
              <a:rPr dirty="0"/>
              <a:t> </a:t>
            </a:r>
            <a:r>
              <a:rPr dirty="0" err="1"/>
              <a:t>해결율이</a:t>
            </a:r>
            <a:r>
              <a:rPr dirty="0"/>
              <a:t> </a:t>
            </a:r>
            <a:r>
              <a:rPr dirty="0" err="1"/>
              <a:t>높지</a:t>
            </a:r>
            <a:r>
              <a:rPr dirty="0"/>
              <a:t> </a:t>
            </a:r>
            <a:r>
              <a:rPr dirty="0" err="1"/>
              <a:t>않습니다</a:t>
            </a:r>
            <a:r>
              <a:rPr dirty="0"/>
              <a:t>. </a:t>
            </a:r>
            <a:r>
              <a:rPr dirty="0" err="1"/>
              <a:t>그</a:t>
            </a:r>
            <a:r>
              <a:rPr dirty="0"/>
              <a:t> </a:t>
            </a:r>
            <a:r>
              <a:rPr dirty="0" err="1"/>
              <a:t>이유를</a:t>
            </a:r>
            <a:r>
              <a:rPr dirty="0"/>
              <a:t> </a:t>
            </a:r>
            <a:r>
              <a:rPr dirty="0" err="1"/>
              <a:t>생각해</a:t>
            </a:r>
            <a:r>
              <a:rPr dirty="0"/>
              <a:t> </a:t>
            </a:r>
            <a:r>
              <a:rPr dirty="0" err="1"/>
              <a:t>보았을</a:t>
            </a:r>
            <a:r>
              <a:rPr dirty="0"/>
              <a:t> </a:t>
            </a:r>
            <a:r>
              <a:rPr dirty="0" err="1"/>
              <a:t>때</a:t>
            </a:r>
            <a:r>
              <a:rPr dirty="0"/>
              <a:t>, </a:t>
            </a:r>
            <a:r>
              <a:rPr dirty="0" err="1"/>
              <a:t>단순</a:t>
            </a:r>
            <a:r>
              <a:rPr dirty="0"/>
              <a:t> </a:t>
            </a:r>
            <a:r>
              <a:rPr dirty="0" err="1"/>
              <a:t>도난</a:t>
            </a:r>
            <a:r>
              <a:rPr dirty="0"/>
              <a:t> </a:t>
            </a:r>
            <a:r>
              <a:rPr dirty="0" err="1"/>
              <a:t>사건</a:t>
            </a:r>
            <a:r>
              <a:rPr dirty="0"/>
              <a:t> </a:t>
            </a:r>
            <a:r>
              <a:rPr dirty="0" err="1"/>
              <a:t>시</a:t>
            </a:r>
            <a:r>
              <a:rPr dirty="0"/>
              <a:t> </a:t>
            </a:r>
            <a:r>
              <a:rPr dirty="0" err="1"/>
              <a:t>경찰</a:t>
            </a:r>
            <a:r>
              <a:rPr dirty="0"/>
              <a:t> </a:t>
            </a:r>
            <a:r>
              <a:rPr dirty="0" err="1"/>
              <a:t>인력</a:t>
            </a:r>
            <a:r>
              <a:rPr dirty="0"/>
              <a:t> </a:t>
            </a:r>
            <a:r>
              <a:rPr dirty="0" err="1"/>
              <a:t>배치에</a:t>
            </a:r>
            <a:r>
              <a:rPr dirty="0"/>
              <a:t> </a:t>
            </a:r>
            <a:r>
              <a:rPr dirty="0" err="1"/>
              <a:t>소극적인</a:t>
            </a:r>
            <a:r>
              <a:rPr dirty="0"/>
              <a:t> </a:t>
            </a:r>
            <a:r>
              <a:rPr dirty="0" err="1"/>
              <a:t>건</a:t>
            </a:r>
            <a:r>
              <a:rPr dirty="0"/>
              <a:t> </a:t>
            </a:r>
            <a:r>
              <a:rPr dirty="0" err="1"/>
              <a:t>아닌지</a:t>
            </a:r>
            <a:r>
              <a:rPr dirty="0"/>
              <a:t> </a:t>
            </a:r>
            <a:r>
              <a:rPr dirty="0" err="1"/>
              <a:t>생각해보게</a:t>
            </a:r>
            <a:r>
              <a:rPr dirty="0"/>
              <a:t> </a:t>
            </a:r>
            <a:r>
              <a:rPr dirty="0" err="1"/>
              <a:t>되었습니다</a:t>
            </a:r>
            <a:r>
              <a:rPr dirty="0"/>
              <a:t>. 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 dirty="0"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사건의</a:t>
            </a:r>
            <a:r>
              <a:rPr dirty="0"/>
              <a:t> </a:t>
            </a:r>
            <a:r>
              <a:rPr dirty="0" err="1"/>
              <a:t>발생율을</a:t>
            </a:r>
            <a:r>
              <a:rPr dirty="0"/>
              <a:t> </a:t>
            </a:r>
            <a:r>
              <a:rPr dirty="0" err="1"/>
              <a:t>낮추고</a:t>
            </a:r>
            <a:r>
              <a:rPr dirty="0"/>
              <a:t> </a:t>
            </a:r>
            <a:r>
              <a:rPr dirty="0" err="1"/>
              <a:t>해결율을</a:t>
            </a:r>
            <a:r>
              <a:rPr dirty="0"/>
              <a:t> </a:t>
            </a:r>
            <a:r>
              <a:rPr dirty="0" err="1"/>
              <a:t>높이기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방법을</a:t>
            </a:r>
            <a:r>
              <a:rPr dirty="0"/>
              <a:t> </a:t>
            </a:r>
            <a:r>
              <a:rPr dirty="0" err="1"/>
              <a:t>추론하기</a:t>
            </a:r>
            <a:r>
              <a:rPr dirty="0"/>
              <a:t> </a:t>
            </a:r>
            <a:r>
              <a:rPr dirty="0" err="1"/>
              <a:t>위하여</a:t>
            </a:r>
            <a:r>
              <a:rPr dirty="0"/>
              <a:t>,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사건이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많이</a:t>
            </a:r>
            <a:r>
              <a:rPr dirty="0"/>
              <a:t> </a:t>
            </a:r>
            <a:r>
              <a:rPr dirty="0" err="1"/>
              <a:t>발생하는</a:t>
            </a:r>
            <a:r>
              <a:rPr dirty="0"/>
              <a:t> </a:t>
            </a:r>
            <a:r>
              <a:rPr dirty="0" err="1"/>
              <a:t>지역을</a:t>
            </a:r>
            <a:r>
              <a:rPr dirty="0"/>
              <a:t> </a:t>
            </a:r>
            <a:r>
              <a:rPr dirty="0" err="1"/>
              <a:t>확인하여서</a:t>
            </a:r>
            <a:r>
              <a:rPr dirty="0"/>
              <a:t> </a:t>
            </a:r>
            <a:r>
              <a:rPr dirty="0" err="1"/>
              <a:t>범죄</a:t>
            </a:r>
            <a:r>
              <a:rPr dirty="0"/>
              <a:t> </a:t>
            </a:r>
            <a:r>
              <a:rPr dirty="0" err="1"/>
              <a:t>지역에</a:t>
            </a:r>
            <a:r>
              <a:rPr dirty="0"/>
              <a:t> </a:t>
            </a:r>
            <a:r>
              <a:rPr dirty="0" err="1"/>
              <a:t>대한</a:t>
            </a:r>
            <a:r>
              <a:rPr dirty="0"/>
              <a:t> </a:t>
            </a:r>
            <a:r>
              <a:rPr dirty="0" err="1"/>
              <a:t>순찰을</a:t>
            </a:r>
            <a:r>
              <a:rPr dirty="0"/>
              <a:t> </a:t>
            </a:r>
            <a:r>
              <a:rPr dirty="0" err="1"/>
              <a:t>강화해야</a:t>
            </a:r>
            <a:r>
              <a:rPr dirty="0"/>
              <a:t> </a:t>
            </a:r>
            <a:r>
              <a:rPr dirty="0" err="1"/>
              <a:t>합니다</a:t>
            </a:r>
            <a:r>
              <a:rPr dirty="0"/>
              <a:t>.</a:t>
            </a:r>
            <a:endParaRPr dirty="0">
              <a:solidFill>
                <a:srgbClr val="296EAA"/>
              </a:solidFill>
            </a:endParaRP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 dirty="0">
              <a:solidFill>
                <a:srgbClr val="296EAA"/>
              </a:solidFill>
            </a:endParaRP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그러나</a:t>
            </a:r>
            <a:r>
              <a:rPr dirty="0"/>
              <a:t> </a:t>
            </a:r>
            <a:r>
              <a:rPr dirty="0" err="1"/>
              <a:t>데이터의</a:t>
            </a:r>
            <a:r>
              <a:rPr dirty="0"/>
              <a:t> </a:t>
            </a:r>
            <a:r>
              <a:rPr dirty="0" err="1"/>
              <a:t>분량이</a:t>
            </a:r>
            <a:r>
              <a:rPr dirty="0"/>
              <a:t> </a:t>
            </a:r>
            <a:r>
              <a:rPr dirty="0" err="1"/>
              <a:t>너무</a:t>
            </a:r>
            <a:r>
              <a:rPr dirty="0"/>
              <a:t> </a:t>
            </a:r>
            <a:r>
              <a:rPr dirty="0" err="1"/>
              <a:t>많으며</a:t>
            </a:r>
            <a:r>
              <a:rPr dirty="0"/>
              <a:t>, </a:t>
            </a:r>
            <a:r>
              <a:rPr dirty="0" err="1"/>
              <a:t>지역</a:t>
            </a:r>
            <a:r>
              <a:rPr dirty="0"/>
              <a:t> </a:t>
            </a:r>
            <a:r>
              <a:rPr dirty="0" err="1"/>
              <a:t>또한</a:t>
            </a:r>
            <a:r>
              <a:rPr dirty="0"/>
              <a:t> </a:t>
            </a:r>
            <a:r>
              <a:rPr dirty="0" err="1"/>
              <a:t>넓어</a:t>
            </a:r>
            <a:r>
              <a:rPr dirty="0"/>
              <a:t> </a:t>
            </a:r>
            <a:r>
              <a:rPr dirty="0" err="1"/>
              <a:t>가장</a:t>
            </a:r>
            <a:r>
              <a:rPr dirty="0"/>
              <a:t> </a:t>
            </a:r>
            <a:r>
              <a:rPr dirty="0" err="1"/>
              <a:t>사건이</a:t>
            </a:r>
            <a:r>
              <a:rPr dirty="0"/>
              <a:t> </a:t>
            </a:r>
            <a:r>
              <a:rPr dirty="0" err="1"/>
              <a:t>많이</a:t>
            </a:r>
            <a:r>
              <a:rPr dirty="0"/>
              <a:t> </a:t>
            </a:r>
            <a:r>
              <a:rPr dirty="0" err="1"/>
              <a:t>발생하는</a:t>
            </a:r>
            <a:r>
              <a:rPr dirty="0"/>
              <a:t> </a:t>
            </a:r>
            <a:r>
              <a:rPr dirty="0" err="1"/>
              <a:t>위경도의</a:t>
            </a:r>
            <a:r>
              <a:rPr dirty="0"/>
              <a:t> </a:t>
            </a:r>
            <a:r>
              <a:rPr dirty="0" err="1"/>
              <a:t>구역에서</a:t>
            </a:r>
            <a:r>
              <a:rPr dirty="0"/>
              <a:t> </a:t>
            </a:r>
            <a:r>
              <a:rPr dirty="0" err="1"/>
              <a:t>분석을</a:t>
            </a:r>
            <a:r>
              <a:rPr dirty="0"/>
              <a:t> </a:t>
            </a:r>
            <a:r>
              <a:rPr dirty="0" err="1"/>
              <a:t>진행합니다</a:t>
            </a:r>
            <a:r>
              <a:rPr dirty="0"/>
              <a:t>.</a:t>
            </a:r>
          </a:p>
        </p:txBody>
      </p:sp>
      <p:sp>
        <p:nvSpPr>
          <p:cNvPr id="346" name="TextBox 51"/>
          <p:cNvSpPr txBox="1"/>
          <p:nvPr/>
        </p:nvSpPr>
        <p:spPr>
          <a:xfrm>
            <a:off x="13319641" y="4842459"/>
            <a:ext cx="3032760" cy="23495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마커로</a:t>
            </a:r>
            <a:r>
              <a:rPr dirty="0"/>
              <a:t> </a:t>
            </a:r>
            <a:r>
              <a:rPr dirty="0" err="1"/>
              <a:t>표시된</a:t>
            </a:r>
            <a:r>
              <a:rPr dirty="0"/>
              <a:t> </a:t>
            </a:r>
            <a:r>
              <a:rPr dirty="0" err="1"/>
              <a:t>위치는</a:t>
            </a:r>
            <a:r>
              <a:rPr dirty="0"/>
              <a:t> </a:t>
            </a:r>
            <a:r>
              <a:rPr dirty="0" err="1"/>
              <a:t>사건</a:t>
            </a:r>
            <a:r>
              <a:rPr dirty="0"/>
              <a:t> </a:t>
            </a:r>
            <a:r>
              <a:rPr dirty="0" err="1"/>
              <a:t>미해결율이</a:t>
            </a:r>
            <a:r>
              <a:rPr dirty="0"/>
              <a:t> </a:t>
            </a:r>
            <a:r>
              <a:rPr dirty="0" err="1"/>
              <a:t>높아</a:t>
            </a:r>
            <a:r>
              <a:rPr dirty="0"/>
              <a:t> </a:t>
            </a:r>
            <a:r>
              <a:rPr dirty="0" err="1"/>
              <a:t>범죄에</a:t>
            </a:r>
            <a:r>
              <a:rPr dirty="0"/>
              <a:t> </a:t>
            </a:r>
            <a:r>
              <a:rPr dirty="0" err="1"/>
              <a:t>취약하다고</a:t>
            </a:r>
            <a:r>
              <a:rPr dirty="0"/>
              <a:t> </a:t>
            </a:r>
            <a:r>
              <a:rPr dirty="0" err="1"/>
              <a:t>판단했습니다</a:t>
            </a:r>
            <a:r>
              <a:rPr dirty="0"/>
              <a:t>.</a:t>
            </a:r>
          </a:p>
          <a:p>
            <a:pPr algn="ctr"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rPr dirty="0" err="1"/>
              <a:t>따라서</a:t>
            </a:r>
            <a:r>
              <a:rPr dirty="0"/>
              <a:t>,  </a:t>
            </a:r>
            <a:r>
              <a:rPr dirty="0" err="1"/>
              <a:t>해당</a:t>
            </a:r>
            <a:r>
              <a:rPr dirty="0"/>
              <a:t> </a:t>
            </a:r>
            <a:r>
              <a:rPr dirty="0" err="1"/>
              <a:t>지역에서</a:t>
            </a:r>
            <a:r>
              <a:rPr dirty="0"/>
              <a:t> </a:t>
            </a:r>
            <a:r>
              <a:rPr dirty="0" err="1"/>
              <a:t>발생한</a:t>
            </a:r>
            <a:r>
              <a:rPr dirty="0"/>
              <a:t> </a:t>
            </a:r>
            <a:r>
              <a:rPr dirty="0" err="1"/>
              <a:t>사건의</a:t>
            </a:r>
            <a:r>
              <a:rPr dirty="0"/>
              <a:t> </a:t>
            </a:r>
            <a:r>
              <a:rPr dirty="0" err="1"/>
              <a:t>해결율을</a:t>
            </a:r>
            <a:r>
              <a:rPr dirty="0"/>
              <a:t> </a:t>
            </a:r>
            <a:r>
              <a:rPr dirty="0" err="1"/>
              <a:t>높이기</a:t>
            </a:r>
            <a:r>
              <a:rPr dirty="0"/>
              <a:t> </a:t>
            </a:r>
            <a:r>
              <a:rPr dirty="0" err="1"/>
              <a:t>위한</a:t>
            </a:r>
            <a:r>
              <a:rPr dirty="0"/>
              <a:t> </a:t>
            </a:r>
            <a:r>
              <a:rPr dirty="0" err="1"/>
              <a:t>인력</a:t>
            </a:r>
            <a:r>
              <a:rPr dirty="0"/>
              <a:t> </a:t>
            </a:r>
            <a:r>
              <a:rPr dirty="0" err="1"/>
              <a:t>보충</a:t>
            </a:r>
            <a:r>
              <a:rPr dirty="0"/>
              <a:t> </a:t>
            </a:r>
            <a:r>
              <a:rPr dirty="0" err="1"/>
              <a:t>혹은</a:t>
            </a:r>
            <a:r>
              <a:rPr dirty="0"/>
              <a:t> </a:t>
            </a:r>
            <a:r>
              <a:rPr dirty="0" err="1"/>
              <a:t>제도</a:t>
            </a:r>
            <a:r>
              <a:rPr dirty="0"/>
              <a:t> </a:t>
            </a:r>
            <a:r>
              <a:rPr dirty="0" err="1"/>
              <a:t>정비가</a:t>
            </a:r>
            <a:r>
              <a:rPr dirty="0"/>
              <a:t> </a:t>
            </a:r>
            <a:r>
              <a:rPr dirty="0" err="1"/>
              <a:t>필요합니다</a:t>
            </a:r>
            <a:r>
              <a:rPr dirty="0"/>
              <a:t>.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2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grpId="26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8" grpId="14" animBg="1" advAuto="0"/>
      <p:bldP spid="323" grpId="1" animBg="1" advAuto="0"/>
      <p:bldP spid="324" grpId="2" animBg="1" advAuto="0"/>
      <p:bldP spid="325" grpId="3" animBg="1" advAuto="0"/>
      <p:bldP spid="326" grpId="5" animBg="1" advAuto="0"/>
      <p:bldP spid="326" grpId="8" animBg="1" advAuto="0"/>
      <p:bldP spid="329" grpId="6" animBg="1" advAuto="0"/>
      <p:bldP spid="329" grpId="7" animBg="1" advAuto="0"/>
      <p:bldP spid="330" grpId="4" animBg="1" advAuto="0"/>
      <p:bldP spid="330" grpId="9" animBg="1" advAuto="0"/>
      <p:bldP spid="333" grpId="10" animBg="1" advAuto="0"/>
      <p:bldP spid="333" grpId="15" animBg="1" advAuto="0"/>
      <p:bldP spid="334" grpId="11" animBg="1" advAuto="0"/>
      <p:bldP spid="334" grpId="16" animBg="1" advAuto="0"/>
      <p:bldP spid="335" grpId="12" animBg="1" advAuto="0"/>
      <p:bldP spid="335" grpId="17" animBg="1" advAuto="0"/>
      <p:bldP spid="338" grpId="19" animBg="1" advAuto="0"/>
      <p:bldP spid="338" grpId="21" animBg="1" advAuto="0"/>
      <p:bldP spid="339" grpId="20" animBg="1" advAuto="0"/>
      <p:bldP spid="339" grpId="22" animBg="1" advAuto="0"/>
      <p:bldP spid="342" grpId="23" animBg="1" advAuto="0"/>
      <p:bldP spid="343" grpId="24" animBg="1" advAuto="0"/>
      <p:bldP spid="344" grpId="25" animBg="1" advAuto="0"/>
      <p:bldP spid="344" grpId="26" animBg="1" advAuto="0"/>
      <p:bldP spid="345" grpId="13" animBg="1" advAuto="0"/>
      <p:bldP spid="345" grpId="18" animBg="1" advAuto="0"/>
      <p:bldP spid="346" grpId="27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Object 30" descr="Object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65" y="8115300"/>
            <a:ext cx="9059600" cy="43466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614" y="3356131"/>
            <a:ext cx="8249448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85674" y="5641740"/>
            <a:ext cx="7937887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Object 8" descr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560707" y="3375178"/>
            <a:ext cx="8161223" cy="17723"/>
          </a:xfrm>
          <a:prstGeom prst="rect">
            <a:avLst/>
          </a:prstGeom>
          <a:ln w="12700">
            <a:miter lim="400000"/>
          </a:ln>
        </p:spPr>
      </p:pic>
      <p:sp>
        <p:nvSpPr>
          <p:cNvPr id="352" name="TextBox 6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5</a:t>
            </a:r>
          </a:p>
        </p:txBody>
      </p:sp>
      <p:sp>
        <p:nvSpPr>
          <p:cNvPr id="353" name="TextBox 7"/>
          <p:cNvSpPr txBox="1"/>
          <p:nvPr/>
        </p:nvSpPr>
        <p:spPr>
          <a:xfrm>
            <a:off x="9570719" y="2604412"/>
            <a:ext cx="5471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분석 과정</a:t>
            </a:r>
          </a:p>
        </p:txBody>
      </p:sp>
      <p:sp>
        <p:nvSpPr>
          <p:cNvPr id="354" name="TextBox 9"/>
          <p:cNvSpPr txBox="1"/>
          <p:nvPr/>
        </p:nvSpPr>
        <p:spPr>
          <a:xfrm>
            <a:off x="579119" y="2623602"/>
            <a:ext cx="5471161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가설 설정 · 분석 목표</a:t>
            </a:r>
          </a:p>
        </p:txBody>
      </p:sp>
      <p:grpSp>
        <p:nvGrpSpPr>
          <p:cNvPr id="359" name="그룹 16"/>
          <p:cNvGrpSpPr/>
          <p:nvPr/>
        </p:nvGrpSpPr>
        <p:grpSpPr>
          <a:xfrm>
            <a:off x="731519" y="4269933"/>
            <a:ext cx="8095113" cy="4747092"/>
            <a:chOff x="0" y="0"/>
            <a:chExt cx="8095112" cy="4747091"/>
          </a:xfrm>
        </p:grpSpPr>
        <p:sp>
          <p:nvSpPr>
            <p:cNvPr id="355" name="TextBox 10"/>
            <p:cNvSpPr txBox="1"/>
            <p:nvPr/>
          </p:nvSpPr>
          <p:spPr>
            <a:xfrm>
              <a:off x="0" y="644967"/>
              <a:ext cx="8095113" cy="1065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샌프란시스코에서 발생률이 높은 </a:t>
              </a:r>
              <a:r>
                <a:rPr b="1"/>
                <a:t>절도 범죄</a:t>
              </a:r>
              <a:r>
                <a:t>는</a:t>
              </a:r>
              <a:r>
                <a:rPr b="1"/>
                <a:t> </a:t>
              </a:r>
              <a:r>
                <a:t>연관된 </a:t>
              </a:r>
              <a:r>
                <a:rPr b="1"/>
                <a:t>다른 범죄와 비슷한 장소와 시간대에 일어날 것</a:t>
              </a:r>
              <a:r>
                <a:t>이다.</a:t>
              </a:r>
            </a:p>
          </p:txBody>
        </p:sp>
        <p:sp>
          <p:nvSpPr>
            <p:cNvPr id="356" name="TextBox 12"/>
            <p:cNvSpPr txBox="1"/>
            <p:nvPr/>
          </p:nvSpPr>
          <p:spPr>
            <a:xfrm>
              <a:off x="0" y="3097083"/>
              <a:ext cx="8095113" cy="165000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절도 사건의 특성을 분석하고 연관성이 높은 범죄 카테고리를 분류한 뒤, </a:t>
              </a:r>
              <a:r>
                <a:rPr b="1"/>
                <a:t>해당 범죄 카테고리들과 함께 공간별 / 시간별 데이터를 추출해 분석</a:t>
              </a:r>
              <a:r>
                <a:t>한다.</a:t>
              </a:r>
            </a:p>
          </p:txBody>
        </p:sp>
        <p:sp>
          <p:nvSpPr>
            <p:cNvPr id="357" name="TextBox 13"/>
            <p:cNvSpPr txBox="1"/>
            <p:nvPr/>
          </p:nvSpPr>
          <p:spPr>
            <a:xfrm>
              <a:off x="0" y="0"/>
              <a:ext cx="809511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가설 설정</a:t>
              </a:r>
            </a:p>
          </p:txBody>
        </p:sp>
        <p:sp>
          <p:nvSpPr>
            <p:cNvPr id="358" name="TextBox 15"/>
            <p:cNvSpPr txBox="1"/>
            <p:nvPr/>
          </p:nvSpPr>
          <p:spPr>
            <a:xfrm>
              <a:off x="0" y="2419218"/>
              <a:ext cx="809511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분석 목표</a:t>
              </a:r>
            </a:p>
          </p:txBody>
        </p:sp>
      </p:grpSp>
      <p:sp>
        <p:nvSpPr>
          <p:cNvPr id="360" name="TextBox 18"/>
          <p:cNvSpPr txBox="1"/>
          <p:nvPr/>
        </p:nvSpPr>
        <p:spPr>
          <a:xfrm>
            <a:off x="10742294" y="3615366"/>
            <a:ext cx="6052186" cy="6713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전체 데이터의 절도 범죄 추이 파악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절도 범죄와 높은 상관성 가진 범죄군 top2 추출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범죄군 별 세부 범죄 항목 시각화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범죄 항목 별 위도/ 경도 분포 시각화</a:t>
            </a:r>
          </a:p>
          <a:p>
            <a:pPr algn="ctr">
              <a:lnSpc>
                <a:spcPct val="150000"/>
              </a:lnSpc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5. 밀집 지역 클러스터링</a:t>
            </a:r>
          </a:p>
          <a:p>
            <a:pPr algn="ctr">
              <a:lnSpc>
                <a:spcPct val="150000"/>
              </a:lnSpc>
              <a:defRPr sz="28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6. 범죄 요일별 시계열 분석</a:t>
            </a:r>
          </a:p>
          <a:p>
            <a: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7. 범죄 시간별 시계열 분석</a:t>
            </a:r>
          </a:p>
          <a:p>
            <a: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8. 밀집 지역 인프라 비교</a:t>
            </a:r>
          </a:p>
          <a:p>
            <a:pPr algn="ctr">
              <a:lnSpc>
                <a:spcPct val="150000"/>
              </a:lnSpc>
              <a:defRPr sz="28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9. 결론 수립</a:t>
            </a:r>
          </a:p>
        </p:txBody>
      </p:sp>
      <p:sp>
        <p:nvSpPr>
          <p:cNvPr id="361" name="TextBox 1"/>
          <p:cNvSpPr txBox="1"/>
          <p:nvPr/>
        </p:nvSpPr>
        <p:spPr>
          <a:xfrm>
            <a:off x="-106681" y="-342901"/>
            <a:ext cx="17322584" cy="197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2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발생률이 높은 범죄 분석과 시각화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2381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87677" y="5328413"/>
            <a:ext cx="4106706" cy="1772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그룹 15"/>
          <p:cNvGrpSpPr/>
          <p:nvPr/>
        </p:nvGrpSpPr>
        <p:grpSpPr>
          <a:xfrm>
            <a:off x="499055" y="1482214"/>
            <a:ext cx="5907932" cy="1767841"/>
            <a:chOff x="0" y="0"/>
            <a:chExt cx="5907930" cy="1767839"/>
          </a:xfrm>
        </p:grpSpPr>
        <p:sp>
          <p:nvSpPr>
            <p:cNvPr id="365" name="TextBox 4"/>
            <p:cNvSpPr txBox="1"/>
            <p:nvPr/>
          </p:nvSpPr>
          <p:spPr>
            <a:xfrm>
              <a:off x="589171" y="858691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전체 데이터의 절도 범죄 추이 파악</a:t>
              </a:r>
            </a:p>
          </p:txBody>
        </p:sp>
        <p:sp>
          <p:nvSpPr>
            <p:cNvPr id="366" name="TextBox 9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368" name="TextBox 10"/>
          <p:cNvSpPr txBox="1"/>
          <p:nvPr/>
        </p:nvSpPr>
        <p:spPr>
          <a:xfrm>
            <a:off x="499055" y="4916992"/>
            <a:ext cx="5017825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2015년 자료는 5월 중순 이후의 데이터가 없어 절도범죄 데이터 개수가 급감함을 알 수 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2010~2014년도의 기간을 살펴보면, 특정 시기에 절도 범죄가 급증함을 확인할 수 있습니다.</a:t>
            </a:r>
          </a:p>
        </p:txBody>
      </p:sp>
      <p:sp>
        <p:nvSpPr>
          <p:cNvPr id="369" name="TextBox 1"/>
          <p:cNvSpPr txBox="1"/>
          <p:nvPr/>
        </p:nvSpPr>
        <p:spPr>
          <a:xfrm>
            <a:off x="-106681" y="-342901"/>
            <a:ext cx="17322584" cy="197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2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발생률이 높은 범죄 분석과 시각화</a:t>
            </a:r>
          </a:p>
        </p:txBody>
      </p:sp>
      <p:sp>
        <p:nvSpPr>
          <p:cNvPr id="370" name="TextBox 2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5</a:t>
            </a:r>
          </a:p>
        </p:txBody>
      </p:sp>
      <p:pic>
        <p:nvPicPr>
          <p:cNvPr id="371" name="그림 14" descr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927" y="1788223"/>
            <a:ext cx="7772401" cy="406926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2" name="그림 20" descr="그림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2927" y="5735784"/>
            <a:ext cx="7772401" cy="378116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75" name="그룹 23"/>
          <p:cNvGrpSpPr/>
          <p:nvPr/>
        </p:nvGrpSpPr>
        <p:grpSpPr>
          <a:xfrm>
            <a:off x="428739" y="1498817"/>
            <a:ext cx="9812541" cy="1767841"/>
            <a:chOff x="0" y="0"/>
            <a:chExt cx="9812540" cy="1767839"/>
          </a:xfrm>
        </p:grpSpPr>
        <p:sp>
          <p:nvSpPr>
            <p:cNvPr id="373" name="TextBox 24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절도 범죄와 높은 상관성 가진 범죄군 top 2 추출 </a:t>
              </a:r>
            </a:p>
          </p:txBody>
        </p:sp>
        <p:sp>
          <p:nvSpPr>
            <p:cNvPr id="374" name="TextBox 25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2</a:t>
              </a:r>
            </a:p>
          </p:txBody>
        </p:sp>
      </p:grpSp>
      <p:sp>
        <p:nvSpPr>
          <p:cNvPr id="376" name="TextBox 26"/>
          <p:cNvSpPr txBox="1"/>
          <p:nvPr/>
        </p:nvSpPr>
        <p:spPr>
          <a:xfrm>
            <a:off x="458889" y="4301437"/>
            <a:ext cx="5017825" cy="2636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절도 범죄(property)를 중심으로, 큰 카테고리로 분류한 범죄군 중  절도 범죄군과 가장 연관성이 높은 범죄군을 히트맵으로 시각화합니다.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가장 연관이 높은 범죄군은 인적 범죄(personal), 무기 범죄(weapon) 순이었으며 공동 3등으로 금융과 사기 범죄가 랭크되었습니다. (financial, fraud)</a:t>
            </a:r>
          </a:p>
        </p:txBody>
      </p:sp>
      <p:pic>
        <p:nvPicPr>
          <p:cNvPr id="377" name="그림 28" descr="그림 2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9783" y="3003283"/>
            <a:ext cx="7213601" cy="61087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0" name="그룹 29"/>
          <p:cNvGrpSpPr/>
          <p:nvPr/>
        </p:nvGrpSpPr>
        <p:grpSpPr>
          <a:xfrm>
            <a:off x="428739" y="1529595"/>
            <a:ext cx="9812541" cy="1767841"/>
            <a:chOff x="0" y="0"/>
            <a:chExt cx="9812540" cy="1767839"/>
          </a:xfrm>
        </p:grpSpPr>
        <p:sp>
          <p:nvSpPr>
            <p:cNvPr id="378" name="TextBox 30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범죄군 별 세부 범죄 항목 시각화 </a:t>
              </a:r>
            </a:p>
          </p:txBody>
        </p:sp>
        <p:sp>
          <p:nvSpPr>
            <p:cNvPr id="379" name="TextBox 41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3</a:t>
              </a:r>
            </a:p>
          </p:txBody>
        </p:sp>
      </p:grpSp>
      <p:sp>
        <p:nvSpPr>
          <p:cNvPr id="381" name="TextBox 58"/>
          <p:cNvSpPr txBox="1"/>
          <p:nvPr/>
        </p:nvSpPr>
        <p:spPr>
          <a:xfrm>
            <a:off x="457908" y="4334643"/>
            <a:ext cx="5017825" cy="26543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인적 범죄(personal), 무기 범죄(weapon)의 세부 범죄 현황을 집계해 시각화 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여기서 personal 카테고리에 가장 많이 집계된 범죄인 ASSAULT(폭력), weapon의 단일 항목인WEAPON LAWS를 이용하여 property 카테고리의 LARCENY/THEFT 항목과 상관관계를 비교합니다.</a:t>
            </a:r>
          </a:p>
        </p:txBody>
      </p:sp>
      <p:pic>
        <p:nvPicPr>
          <p:cNvPr id="382" name="그림 60" descr="그림 6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7837" y="1529595"/>
            <a:ext cx="7142710" cy="4258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383" name="그림 62" descr="그림 6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7837" y="5538768"/>
            <a:ext cx="7210964" cy="42876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86" name="그룹 959"/>
          <p:cNvGrpSpPr/>
          <p:nvPr/>
        </p:nvGrpSpPr>
        <p:grpSpPr>
          <a:xfrm>
            <a:off x="274320" y="1485900"/>
            <a:ext cx="9812541" cy="1767840"/>
            <a:chOff x="0" y="0"/>
            <a:chExt cx="9812540" cy="1767839"/>
          </a:xfrm>
        </p:grpSpPr>
        <p:sp>
          <p:nvSpPr>
            <p:cNvPr id="384" name="TextBox 960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범죄 항목 별 위도/경도 분포 시각화</a:t>
              </a:r>
            </a:p>
          </p:txBody>
        </p:sp>
        <p:sp>
          <p:nvSpPr>
            <p:cNvPr id="385" name="TextBox 961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387" name="TextBox 965"/>
          <p:cNvSpPr txBox="1"/>
          <p:nvPr/>
        </p:nvSpPr>
        <p:spPr>
          <a:xfrm>
            <a:off x="498074" y="5145411"/>
            <a:ext cx="5017825" cy="105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앞에서 언급한 세 가지 항목을 scatterplot으로 시각화했습니다. 세 가지 산점도에서 공통적으로 범죄가 밀집된 부분이 보입니다.</a:t>
            </a:r>
          </a:p>
        </p:txBody>
      </p:sp>
      <p:pic>
        <p:nvPicPr>
          <p:cNvPr id="388" name="그림 967" descr="그림 96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1593" y="3314700"/>
            <a:ext cx="4237580" cy="4006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그림 969" descr="그림 96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17819" y="3279502"/>
            <a:ext cx="4285376" cy="4057899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그림 971" descr="그림 97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607107" y="3279502"/>
            <a:ext cx="4443738" cy="405789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93" name="그룹 975"/>
          <p:cNvGrpSpPr/>
          <p:nvPr/>
        </p:nvGrpSpPr>
        <p:grpSpPr>
          <a:xfrm>
            <a:off x="426720" y="1485900"/>
            <a:ext cx="9812541" cy="1767840"/>
            <a:chOff x="0" y="0"/>
            <a:chExt cx="9812540" cy="1767839"/>
          </a:xfrm>
        </p:grpSpPr>
        <p:sp>
          <p:nvSpPr>
            <p:cNvPr id="391" name="TextBox 976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밀집 지역 클러스터링</a:t>
              </a:r>
            </a:p>
          </p:txBody>
        </p:sp>
        <p:sp>
          <p:nvSpPr>
            <p:cNvPr id="392" name="TextBox 977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94" name="TextBox 981"/>
          <p:cNvSpPr txBox="1"/>
          <p:nvPr/>
        </p:nvSpPr>
        <p:spPr>
          <a:xfrm>
            <a:off x="499055" y="5048132"/>
            <a:ext cx="5017825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나아가 각 범죄류 중 가장 높은 밀집도를 보인 top 3지역을 클러스터링해 지도에 표시하고, 위치 좌표도 추가합니다.</a:t>
            </a:r>
          </a:p>
        </p:txBody>
      </p:sp>
      <p:pic>
        <p:nvPicPr>
          <p:cNvPr id="395" name="그림 983" descr="그림 98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59203" y="3137113"/>
            <a:ext cx="4184642" cy="47114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그림 985" descr="그림 98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764045" y="3144653"/>
            <a:ext cx="4113519" cy="4725530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그림 987" descr="그림 98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3781751" y="3175250"/>
            <a:ext cx="4083921" cy="47114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0" name="그룹 988"/>
          <p:cNvGrpSpPr/>
          <p:nvPr/>
        </p:nvGrpSpPr>
        <p:grpSpPr>
          <a:xfrm>
            <a:off x="426720" y="1483427"/>
            <a:ext cx="9812541" cy="1767841"/>
            <a:chOff x="0" y="0"/>
            <a:chExt cx="9812540" cy="1767839"/>
          </a:xfrm>
        </p:grpSpPr>
        <p:sp>
          <p:nvSpPr>
            <p:cNvPr id="398" name="TextBox 989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범죄 요일별 시계열 분석</a:t>
              </a:r>
            </a:p>
          </p:txBody>
        </p:sp>
        <p:sp>
          <p:nvSpPr>
            <p:cNvPr id="399" name="TextBox 990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401" name="TextBox 991"/>
          <p:cNvSpPr txBox="1"/>
          <p:nvPr/>
        </p:nvSpPr>
        <p:spPr>
          <a:xfrm>
            <a:off x="530019" y="4916992"/>
            <a:ext cx="5017825" cy="13817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시계열 분석을 통해 범죄가 많이 일어나는 요일을 분석합니다.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절도 범죄 뿐 아니라 대부분의 범죄가 금, 토요일에 많이 발생함을 알 수 있습니다.</a:t>
            </a:r>
          </a:p>
        </p:txBody>
      </p:sp>
      <p:pic>
        <p:nvPicPr>
          <p:cNvPr id="402" name="그림 993" descr="그림 99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211458" y="4009764"/>
            <a:ext cx="3416301" cy="2527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그림 995" descr="그림 99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54269" y="2348015"/>
            <a:ext cx="7378701" cy="65278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06" name="그룹 996"/>
          <p:cNvGrpSpPr/>
          <p:nvPr/>
        </p:nvGrpSpPr>
        <p:grpSpPr>
          <a:xfrm>
            <a:off x="504939" y="1485900"/>
            <a:ext cx="9812541" cy="1767840"/>
            <a:chOff x="0" y="0"/>
            <a:chExt cx="9812540" cy="1767839"/>
          </a:xfrm>
        </p:grpSpPr>
        <p:sp>
          <p:nvSpPr>
            <p:cNvPr id="404" name="TextBox 997"/>
            <p:cNvSpPr txBox="1"/>
            <p:nvPr/>
          </p:nvSpPr>
          <p:spPr>
            <a:xfrm>
              <a:off x="972625" y="858691"/>
              <a:ext cx="8839916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범죄 시간별 시계열 분석</a:t>
              </a:r>
            </a:p>
          </p:txBody>
        </p:sp>
        <p:sp>
          <p:nvSpPr>
            <p:cNvPr id="405" name="TextBox 998"/>
            <p:cNvSpPr txBox="1"/>
            <p:nvPr/>
          </p:nvSpPr>
          <p:spPr>
            <a:xfrm>
              <a:off x="0" y="0"/>
              <a:ext cx="1424463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407" name="TextBox 999"/>
          <p:cNvSpPr txBox="1"/>
          <p:nvPr/>
        </p:nvSpPr>
        <p:spPr>
          <a:xfrm>
            <a:off x="566489" y="4763101"/>
            <a:ext cx="5017825" cy="1704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시계열 분석을 통해 범죄가 많이 일어나는 시간대를 분석합니다.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비슷한 추이의 범죄 유형을 모아보니, 12시 무렵의 점심시간과 6~7의 저녁시간대에 범죄가 급증함을 알 수 있습니다.</a:t>
            </a:r>
          </a:p>
        </p:txBody>
      </p:sp>
      <p:grpSp>
        <p:nvGrpSpPr>
          <p:cNvPr id="411" name="그룹 1008"/>
          <p:cNvGrpSpPr/>
          <p:nvPr/>
        </p:nvGrpSpPr>
        <p:grpSpPr>
          <a:xfrm>
            <a:off x="7555493" y="1485899"/>
            <a:ext cx="7773308" cy="8176143"/>
            <a:chOff x="0" y="0"/>
            <a:chExt cx="7773306" cy="8176141"/>
          </a:xfrm>
        </p:grpSpPr>
        <p:pic>
          <p:nvPicPr>
            <p:cNvPr id="408" name="그림 1003" descr="그림 1003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906" y="0"/>
              <a:ext cx="7772401" cy="27091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9" name="그림 1005" descr="그림 100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-1" y="2714564"/>
              <a:ext cx="7772401" cy="272924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0" name="그림 1007" descr="그림 1007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-1" y="5426640"/>
              <a:ext cx="7772401" cy="274950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1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2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8" fill="hold"/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2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2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3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6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9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2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grpId="34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3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xit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4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7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4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0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" presetClass="entr" presetSubtype="0" fill="hold" grpId="4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3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exit" presetSubtype="0" fill="hold" grpId="4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xit" presetSubtype="0" fill="hold" grpId="4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4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4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entr" presetSubtype="0" fill="hold" grpId="4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" presetClass="entr" presetSubtype="0" fill="hold" grpId="4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ntr" presetSubtype="0" fill="hold" grpId="4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5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7" grpId="1" animBg="1" advAuto="0"/>
      <p:bldP spid="368" grpId="2" animBg="1" advAuto="0"/>
      <p:bldP spid="371" grpId="3" animBg="1" advAuto="0"/>
      <p:bldP spid="372" grpId="4" animBg="1" advAuto="0"/>
      <p:bldP spid="375" grpId="5" animBg="1" advAuto="0"/>
      <p:bldP spid="375" grpId="8" animBg="1" advAuto="0"/>
      <p:bldP spid="376" grpId="6" animBg="1" advAuto="0"/>
      <p:bldP spid="376" grpId="9" animBg="1" advAuto="0"/>
      <p:bldP spid="377" grpId="7" animBg="1" advAuto="0"/>
      <p:bldP spid="377" grpId="10" animBg="1" advAuto="0"/>
      <p:bldP spid="380" grpId="11" animBg="1" advAuto="0"/>
      <p:bldP spid="380" grpId="15" animBg="1" advAuto="0"/>
      <p:bldP spid="381" grpId="12" animBg="1" advAuto="0"/>
      <p:bldP spid="381" grpId="16" animBg="1" advAuto="0"/>
      <p:bldP spid="382" grpId="13" animBg="1" advAuto="0"/>
      <p:bldP spid="382" grpId="17" animBg="1" advAuto="0"/>
      <p:bldP spid="383" grpId="14" animBg="1" advAuto="0"/>
      <p:bldP spid="383" grpId="18" animBg="1" advAuto="0"/>
      <p:bldP spid="386" grpId="19" animBg="1" advAuto="0"/>
      <p:bldP spid="386" grpId="24" animBg="1" advAuto="0"/>
      <p:bldP spid="387" grpId="20" animBg="1" advAuto="0"/>
      <p:bldP spid="387" grpId="25" animBg="1" advAuto="0"/>
      <p:bldP spid="388" grpId="21" animBg="1" advAuto="0"/>
      <p:bldP spid="388" grpId="26" animBg="1" advAuto="0"/>
      <p:bldP spid="389" grpId="22" animBg="1" advAuto="0"/>
      <p:bldP spid="389" grpId="27" animBg="1" advAuto="0"/>
      <p:bldP spid="390" grpId="23" animBg="1" advAuto="0"/>
      <p:bldP spid="390" grpId="28" animBg="1" advAuto="0"/>
      <p:bldP spid="393" grpId="29" animBg="1" advAuto="0"/>
      <p:bldP spid="393" grpId="34" animBg="1" advAuto="0"/>
      <p:bldP spid="394" grpId="30" animBg="1" advAuto="0"/>
      <p:bldP spid="394" grpId="35" animBg="1" advAuto="0"/>
      <p:bldP spid="395" grpId="31" animBg="1" advAuto="0"/>
      <p:bldP spid="395" grpId="36" animBg="1" advAuto="0"/>
      <p:bldP spid="396" grpId="32" animBg="1" advAuto="0"/>
      <p:bldP spid="396" grpId="37" animBg="1" advAuto="0"/>
      <p:bldP spid="397" grpId="33" animBg="1" advAuto="0"/>
      <p:bldP spid="397" grpId="38" animBg="1" advAuto="0"/>
      <p:bldP spid="400" grpId="39" animBg="1" advAuto="0"/>
      <p:bldP spid="400" grpId="43" animBg="1" advAuto="0"/>
      <p:bldP spid="401" grpId="40" animBg="1" advAuto="0"/>
      <p:bldP spid="401" grpId="44" animBg="1" advAuto="0"/>
      <p:bldP spid="402" grpId="41" animBg="1" advAuto="0"/>
      <p:bldP spid="402" grpId="45" animBg="1" advAuto="0"/>
      <p:bldP spid="403" grpId="42" animBg="1" advAuto="0"/>
      <p:bldP spid="403" grpId="46" animBg="1" advAuto="0"/>
      <p:bldP spid="406" grpId="48" animBg="1" advAuto="0"/>
      <p:bldP spid="407" grpId="47" animBg="1" advAuto="0"/>
      <p:bldP spid="411" grpId="49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2381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4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9914094" y="6192577"/>
            <a:ext cx="4106706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Object 11" descr="Object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952385" y="3049328"/>
            <a:ext cx="4830843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6" name="Object 20" descr="Object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12420600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417" name="Object 23" descr="Object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0" y="2124792"/>
            <a:ext cx="2439268" cy="106019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0" name="그룹 9"/>
          <p:cNvGrpSpPr/>
          <p:nvPr/>
        </p:nvGrpSpPr>
        <p:grpSpPr>
          <a:xfrm>
            <a:off x="499056" y="1482214"/>
            <a:ext cx="8218224" cy="1767841"/>
            <a:chOff x="0" y="0"/>
            <a:chExt cx="8218224" cy="1767839"/>
          </a:xfrm>
        </p:grpSpPr>
        <p:sp>
          <p:nvSpPr>
            <p:cNvPr id="418" name="TextBox 10"/>
            <p:cNvSpPr txBox="1"/>
            <p:nvPr/>
          </p:nvSpPr>
          <p:spPr>
            <a:xfrm>
              <a:off x="816054" y="858691"/>
              <a:ext cx="7402171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밀집 지역 인프라 비교</a:t>
              </a:r>
            </a:p>
          </p:txBody>
        </p:sp>
        <p:sp>
          <p:nvSpPr>
            <p:cNvPr id="419" name="TextBox 12"/>
            <p:cNvSpPr txBox="1"/>
            <p:nvPr/>
          </p:nvSpPr>
          <p:spPr>
            <a:xfrm>
              <a:off x="0" y="0"/>
              <a:ext cx="118043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8</a:t>
              </a:r>
            </a:p>
          </p:txBody>
        </p:sp>
      </p:grpSp>
      <p:sp>
        <p:nvSpPr>
          <p:cNvPr id="421" name="TextBox 18"/>
          <p:cNvSpPr txBox="1"/>
          <p:nvPr/>
        </p:nvSpPr>
        <p:spPr>
          <a:xfrm>
            <a:off x="12677727" y="4381500"/>
            <a:ext cx="4556761" cy="2976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절도범죄와 폭력범죄가 높게 밀집된 세 곳의 경우, 주변에 공원이나 박물관, 식당 등이 위치해 있어 여행객이나 방문객이 잦은, 유동인구가 많을 것으로 예상되는 지역이었습니다.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그러나, 총기범죄가 높게 밀집된 세 곳의 경우 상대적으로 경범죄인 두 범죄와 달리 전통적으로 우범지역 내에(텐덜로앵, 헌터스포인트)위치해 있는 경우가 많았습니다.</a:t>
            </a:r>
          </a:p>
        </p:txBody>
      </p:sp>
      <p:sp>
        <p:nvSpPr>
          <p:cNvPr id="422" name="TextBox 1"/>
          <p:cNvSpPr txBox="1"/>
          <p:nvPr/>
        </p:nvSpPr>
        <p:spPr>
          <a:xfrm>
            <a:off x="-106681" y="-342901"/>
            <a:ext cx="17322584" cy="197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2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발생률이 높은 범죄 분석과 시각화</a:t>
            </a:r>
          </a:p>
        </p:txBody>
      </p:sp>
      <p:sp>
        <p:nvSpPr>
          <p:cNvPr id="423" name="TextBox 2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5</a:t>
            </a:r>
          </a:p>
        </p:txBody>
      </p:sp>
      <p:grpSp>
        <p:nvGrpSpPr>
          <p:cNvPr id="427" name="그룹 22"/>
          <p:cNvGrpSpPr/>
          <p:nvPr/>
        </p:nvGrpSpPr>
        <p:grpSpPr>
          <a:xfrm>
            <a:off x="228599" y="3862692"/>
            <a:ext cx="11502851" cy="4410374"/>
            <a:chOff x="0" y="0"/>
            <a:chExt cx="11502849" cy="4410373"/>
          </a:xfrm>
        </p:grpSpPr>
        <p:pic>
          <p:nvPicPr>
            <p:cNvPr id="424" name="그림 4" descr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1" y="0"/>
              <a:ext cx="3917232" cy="441037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그림 15" descr="그림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79639" y="9581"/>
              <a:ext cx="3848987" cy="439121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6" name="그림 17" descr="그림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688208" y="1"/>
              <a:ext cx="3814642" cy="440079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0" name="그룹 24"/>
          <p:cNvGrpSpPr/>
          <p:nvPr/>
        </p:nvGrpSpPr>
        <p:grpSpPr>
          <a:xfrm>
            <a:off x="499056" y="1476322"/>
            <a:ext cx="8218224" cy="1767841"/>
            <a:chOff x="0" y="0"/>
            <a:chExt cx="8218224" cy="1767839"/>
          </a:xfrm>
        </p:grpSpPr>
        <p:sp>
          <p:nvSpPr>
            <p:cNvPr id="428" name="TextBox 25"/>
            <p:cNvSpPr txBox="1"/>
            <p:nvPr/>
          </p:nvSpPr>
          <p:spPr>
            <a:xfrm>
              <a:off x="816054" y="858691"/>
              <a:ext cx="7402171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결론 수립</a:t>
              </a:r>
            </a:p>
          </p:txBody>
        </p:sp>
        <p:sp>
          <p:nvSpPr>
            <p:cNvPr id="429" name="TextBox 26"/>
            <p:cNvSpPr txBox="1"/>
            <p:nvPr/>
          </p:nvSpPr>
          <p:spPr>
            <a:xfrm>
              <a:off x="0" y="0"/>
              <a:ext cx="1180438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9</a:t>
              </a:r>
            </a:p>
          </p:txBody>
        </p:sp>
      </p:grpSp>
      <p:sp>
        <p:nvSpPr>
          <p:cNvPr id="431" name="TextBox 27"/>
          <p:cNvSpPr txBox="1"/>
          <p:nvPr/>
        </p:nvSpPr>
        <p:spPr>
          <a:xfrm>
            <a:off x="12542519" y="3467100"/>
            <a:ext cx="4556761" cy="55398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또한, 시계열 데이터의 정보도 함께 볼 때 낮 12시 ~ 저녁 6시 사이에 범죄가 증가하는 것으로 보아 이동객들을 대상으로 그들의 물건을 훔치거나, 그들 사이에서 싸움이 빈번하게 일어날 수 있겠다고 추론할 수 있었습니다.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총기 범죄 발생 지역이 샌프란시스코 내의 전통적인 우범지역에 다수 포진되어 있음을 볼 때, 해당 지역의 치안이 상당히 좋지 않고 사건을 방지하기 위한 행정적 지원이 충분치 않음을 판단할 수 있었습니다.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이를 해결하기 위해선 경찰력 증대 등 범죄 예방을 위한 강압적 제도 정비 역시 필요하지만, 근본적 원인인 우범지역과 슬럼가 개선을 위한 주거나 일자리 정책을 실시하는 등 사회제도의 보안 역시 필요하다고 생각했습니다. </a:t>
            </a:r>
          </a:p>
        </p:txBody>
      </p:sp>
      <p:grpSp>
        <p:nvGrpSpPr>
          <p:cNvPr id="435" name="그룹 28"/>
          <p:cNvGrpSpPr/>
          <p:nvPr/>
        </p:nvGrpSpPr>
        <p:grpSpPr>
          <a:xfrm>
            <a:off x="2560572" y="3232478"/>
            <a:ext cx="6162006" cy="6364901"/>
            <a:chOff x="0" y="0"/>
            <a:chExt cx="6162004" cy="6364899"/>
          </a:xfrm>
        </p:grpSpPr>
        <p:pic>
          <p:nvPicPr>
            <p:cNvPr id="432" name="그림 29" descr="그림 2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18" y="-1"/>
              <a:ext cx="6161287" cy="210896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그림 30" descr="그림 3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-1" y="2113212"/>
              <a:ext cx="6161287" cy="212463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4" name="그림 31" descr="그림 3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-1" y="4224488"/>
              <a:ext cx="6161287" cy="214041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7" grpId="6" animBg="1" advAuto="0"/>
      <p:bldP spid="420" grpId="1" animBg="1" advAuto="0"/>
      <p:bldP spid="421" grpId="3" animBg="1" advAuto="0"/>
      <p:bldP spid="427" grpId="2" animBg="1" advAuto="0"/>
      <p:bldP spid="430" grpId="4" animBg="1" advAuto="0"/>
      <p:bldP spid="431" grpId="7" animBg="1" advAuto="0"/>
      <p:bldP spid="435" grpId="5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Object 23" descr="Object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596" y="2739206"/>
            <a:ext cx="1300952" cy="130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Object 26" descr="Object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603" y="2739206"/>
            <a:ext cx="1300953" cy="130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Object 29" descr="Object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8076" y="2739206"/>
            <a:ext cx="1300953" cy="130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Object 32" descr="Object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3385" y="2739206"/>
            <a:ext cx="1300953" cy="13009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Object 35" descr="Object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9470" y="3171112"/>
            <a:ext cx="1348130" cy="950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2" name="Object 38" descr="Object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0166" y="2871678"/>
            <a:ext cx="1382697" cy="13827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43" name="Object 41" descr="Object 4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956" y="2995488"/>
            <a:ext cx="1223633" cy="12236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Object 44" descr="Object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890" y="2877525"/>
            <a:ext cx="1379426" cy="1379425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Object 50" descr="Object 5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250405" y="2767986"/>
            <a:ext cx="3423523" cy="518839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0" name="Object 55" descr="Object 5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0119" y="2777509"/>
            <a:ext cx="3537809" cy="5188391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Object 60" descr="Object 6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10028" y="2777508"/>
            <a:ext cx="3537809" cy="516934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Object 65" descr="Object 6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-96847" y="2767986"/>
            <a:ext cx="2918762" cy="5188390"/>
          </a:xfrm>
          <a:prstGeom prst="rect">
            <a:avLst/>
          </a:prstGeom>
          <a:ln w="12700">
            <a:miter lim="400000"/>
          </a:ln>
        </p:spPr>
      </p:pic>
      <p:sp>
        <p:nvSpPr>
          <p:cNvPr id="453" name="TextBox 3"/>
          <p:cNvSpPr txBox="1"/>
          <p:nvPr/>
        </p:nvSpPr>
        <p:spPr>
          <a:xfrm>
            <a:off x="-47744" y="-258550"/>
            <a:ext cx="11432024" cy="1348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2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회고</a:t>
            </a:r>
          </a:p>
        </p:txBody>
      </p:sp>
      <p:sp>
        <p:nvSpPr>
          <p:cNvPr id="454" name="TextBox 1"/>
          <p:cNvSpPr txBox="1"/>
          <p:nvPr/>
        </p:nvSpPr>
        <p:spPr>
          <a:xfrm>
            <a:off x="10522994" y="5295900"/>
            <a:ext cx="3533699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장다연</a:t>
            </a:r>
          </a:p>
        </p:txBody>
      </p:sp>
      <p:sp>
        <p:nvSpPr>
          <p:cNvPr id="455" name="TextBox 4"/>
          <p:cNvSpPr txBox="1"/>
          <p:nvPr/>
        </p:nvSpPr>
        <p:spPr>
          <a:xfrm>
            <a:off x="6082796" y="5295900"/>
            <a:ext cx="3533699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이서영</a:t>
            </a:r>
          </a:p>
        </p:txBody>
      </p:sp>
      <p:sp>
        <p:nvSpPr>
          <p:cNvPr id="456" name="TextBox 6"/>
          <p:cNvSpPr txBox="1"/>
          <p:nvPr/>
        </p:nvSpPr>
        <p:spPr>
          <a:xfrm>
            <a:off x="1297381" y="5295900"/>
            <a:ext cx="3533699" cy="637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강동훈</a:t>
            </a:r>
          </a:p>
        </p:txBody>
      </p:sp>
      <p:sp>
        <p:nvSpPr>
          <p:cNvPr id="457" name="TextBox 7"/>
          <p:cNvSpPr txBox="1"/>
          <p:nvPr/>
        </p:nvSpPr>
        <p:spPr>
          <a:xfrm>
            <a:off x="14980919" y="5259168"/>
            <a:ext cx="3533699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허지은</a:t>
            </a:r>
          </a:p>
        </p:txBody>
      </p:sp>
      <p:sp>
        <p:nvSpPr>
          <p:cNvPr id="458" name="범죄를 지도에 시각화하고 지역적 특성과 관련지으려 했다.…"/>
          <p:cNvSpPr txBox="1"/>
          <p:nvPr/>
        </p:nvSpPr>
        <p:spPr>
          <a:xfrm>
            <a:off x="159473" y="6313027"/>
            <a:ext cx="4084437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범죄를 지도에 시각화하고 지역적 특성과 관련지으려 했다.</a:t>
            </a:r>
          </a:p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하지만, 데이터 수가 많아 범죄가 밀집된 공간 안에서 눈에 띄는 특징을 발견하지 못한 점이 아쉬움.</a:t>
            </a:r>
          </a:p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범죄 취약 지역을 DBSCAN 외의 다른 모델로 선정하고 결과를 도출해 보고 싶음.</a:t>
            </a:r>
          </a:p>
        </p:txBody>
      </p:sp>
      <p:sp>
        <p:nvSpPr>
          <p:cNvPr id="459" name="주민들의 소득상태와 절도범죄 사건의 상관관계를 찾고 싶었는데 관련 데이터가 없어서 아쉬움.…"/>
          <p:cNvSpPr txBox="1"/>
          <p:nvPr/>
        </p:nvSpPr>
        <p:spPr>
          <a:xfrm>
            <a:off x="13535381" y="6313027"/>
            <a:ext cx="4084437" cy="293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주민들의 소득상태와 절도범죄 사건의 상관관계를 찾고 싶었는데 관련 데이터가 없어서 아쉬움.</a:t>
            </a:r>
          </a:p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최근 데이터가 아닌 2015년까지의 데이터라서 최근 추이를 살펴보긴 어려웠음.</a:t>
            </a:r>
          </a:p>
          <a:p>
            <a:pPr marL="160421" indent="-160421" defTabSz="457200"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t>각 사건들의 상관관계를 추가로 분석해보고싶음.</a:t>
            </a:r>
          </a:p>
        </p:txBody>
      </p:sp>
      <p:sp>
        <p:nvSpPr>
          <p:cNvPr id="460" name="다른 feature scaling을 통해 예측모델을 사용해서 정의하고 싶었으나, 시간이 부족하여 아쉬웠다.…"/>
          <p:cNvSpPr txBox="1"/>
          <p:nvPr/>
        </p:nvSpPr>
        <p:spPr>
          <a:xfrm>
            <a:off x="4325792" y="6280510"/>
            <a:ext cx="4372445" cy="2593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/>
              <a:t>다른</a:t>
            </a:r>
            <a:r>
              <a:rPr dirty="0"/>
              <a:t> feature </a:t>
            </a:r>
            <a:r>
              <a:rPr dirty="0" err="1"/>
              <a:t>scaling을</a:t>
            </a:r>
            <a:r>
              <a:rPr dirty="0"/>
              <a:t> </a:t>
            </a:r>
            <a:r>
              <a:rPr dirty="0" err="1"/>
              <a:t>통해</a:t>
            </a:r>
            <a:r>
              <a:rPr dirty="0"/>
              <a:t> </a:t>
            </a:r>
            <a:r>
              <a:rPr dirty="0" err="1"/>
              <a:t>예측모델을</a:t>
            </a:r>
            <a:r>
              <a:rPr dirty="0"/>
              <a:t> </a:t>
            </a:r>
            <a:r>
              <a:rPr dirty="0" err="1"/>
              <a:t>사용해서</a:t>
            </a:r>
            <a:r>
              <a:rPr dirty="0"/>
              <a:t> </a:t>
            </a:r>
            <a:r>
              <a:rPr dirty="0" err="1"/>
              <a:t>정의하고</a:t>
            </a:r>
            <a:r>
              <a:rPr dirty="0"/>
              <a:t> </a:t>
            </a:r>
            <a:r>
              <a:rPr dirty="0" err="1"/>
              <a:t>싶었으나</a:t>
            </a:r>
            <a:r>
              <a:rPr dirty="0"/>
              <a:t>, </a:t>
            </a:r>
            <a:r>
              <a:rPr dirty="0" err="1"/>
              <a:t>시간이</a:t>
            </a:r>
            <a:r>
              <a:rPr dirty="0"/>
              <a:t> </a:t>
            </a:r>
            <a:r>
              <a:rPr dirty="0" err="1"/>
              <a:t>부족하여</a:t>
            </a:r>
            <a:r>
              <a:rPr dirty="0"/>
              <a:t> </a:t>
            </a:r>
            <a:r>
              <a:rPr dirty="0" err="1"/>
              <a:t>아쉬웠다</a:t>
            </a:r>
            <a:r>
              <a:rPr dirty="0"/>
              <a:t>.</a:t>
            </a:r>
          </a:p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/>
              <a:t>하지만</a:t>
            </a:r>
            <a:r>
              <a:rPr dirty="0"/>
              <a:t> </a:t>
            </a:r>
            <a:r>
              <a:rPr dirty="0" err="1"/>
              <a:t>스스로</a:t>
            </a:r>
            <a:r>
              <a:rPr dirty="0"/>
              <a:t> </a:t>
            </a:r>
            <a:r>
              <a:rPr dirty="0" err="1"/>
              <a:t>문제를</a:t>
            </a:r>
            <a:r>
              <a:rPr dirty="0"/>
              <a:t> </a:t>
            </a:r>
            <a:r>
              <a:rPr dirty="0" err="1"/>
              <a:t>정의하고</a:t>
            </a:r>
            <a:r>
              <a:rPr dirty="0"/>
              <a:t> </a:t>
            </a:r>
            <a:r>
              <a:rPr dirty="0" err="1"/>
              <a:t>분석하는</a:t>
            </a:r>
            <a:r>
              <a:rPr dirty="0"/>
              <a:t> </a:t>
            </a:r>
            <a:r>
              <a:rPr dirty="0" err="1"/>
              <a:t>것이</a:t>
            </a:r>
            <a:r>
              <a:rPr dirty="0"/>
              <a:t> </a:t>
            </a:r>
            <a:r>
              <a:rPr dirty="0" err="1"/>
              <a:t>재미있었음</a:t>
            </a:r>
            <a:endParaRPr dirty="0"/>
          </a:p>
          <a:p>
            <a:pPr marL="160421" indent="-160421" defTabSz="457200">
              <a:spcBef>
                <a:spcPts val="400"/>
              </a:spcBef>
              <a:buSzPct val="100000"/>
              <a:buChar char="•"/>
              <a:defRPr sz="22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/>
              <a:t>다른</a:t>
            </a:r>
            <a:r>
              <a:rPr dirty="0"/>
              <a:t> </a:t>
            </a:r>
            <a:r>
              <a:rPr dirty="0" err="1"/>
              <a:t>추가</a:t>
            </a:r>
            <a:r>
              <a:rPr dirty="0"/>
              <a:t> </a:t>
            </a:r>
            <a:r>
              <a:rPr dirty="0" err="1"/>
              <a:t>데이터를</a:t>
            </a:r>
            <a:r>
              <a:rPr dirty="0"/>
              <a:t> </a:t>
            </a:r>
            <a:r>
              <a:rPr dirty="0" err="1"/>
              <a:t>통해서</a:t>
            </a:r>
            <a:r>
              <a:rPr dirty="0"/>
              <a:t> </a:t>
            </a:r>
            <a:r>
              <a:rPr dirty="0" err="1"/>
              <a:t>분석을</a:t>
            </a:r>
            <a:r>
              <a:rPr dirty="0"/>
              <a:t> </a:t>
            </a:r>
            <a:r>
              <a:rPr dirty="0" err="1"/>
              <a:t>진행할</a:t>
            </a:r>
            <a:r>
              <a:rPr dirty="0"/>
              <a:t> </a:t>
            </a:r>
            <a:r>
              <a:rPr dirty="0" err="1"/>
              <a:t>수</a:t>
            </a:r>
            <a:r>
              <a:rPr dirty="0"/>
              <a:t> </a:t>
            </a:r>
            <a:r>
              <a:rPr dirty="0" err="1"/>
              <a:t>있었으면</a:t>
            </a:r>
            <a:r>
              <a:rPr dirty="0"/>
              <a:t> </a:t>
            </a:r>
            <a:r>
              <a:rPr dirty="0" err="1"/>
              <a:t>좋겠음</a:t>
            </a:r>
            <a:r>
              <a:rPr dirty="0"/>
              <a:t>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21322AF-2844-2E2D-ECEC-69EE7241788E}"/>
              </a:ext>
            </a:extLst>
          </p:cNvPr>
          <p:cNvSpPr txBox="1"/>
          <p:nvPr/>
        </p:nvSpPr>
        <p:spPr>
          <a:xfrm>
            <a:off x="9212919" y="6280510"/>
            <a:ext cx="394283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en-US" altLang="ko-KR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-</a:t>
            </a:r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범죄 밀집도가 높은 세 곳을 </a:t>
            </a:r>
            <a:r>
              <a:rPr lang="ko-KR" altLang="en-US" sz="20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클러스터링하여</a:t>
            </a:r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환경을 분석한 만큼 범죄 밀집도가 낮은 세 곳 역시 </a:t>
            </a:r>
            <a:r>
              <a:rPr lang="ko-KR" altLang="en-US" sz="2000" dirty="0" err="1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클러스터링하여</a:t>
            </a:r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환경을 분석하고</a:t>
            </a:r>
            <a:r>
              <a:rPr lang="en-US" altLang="ko-KR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l" fontAlgn="base"/>
            <a:endParaRPr lang="en-US" altLang="ko-KR" sz="2000" dirty="0">
              <a:effectLst/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algn="l" fontAlgn="base"/>
            <a:r>
              <a:rPr lang="ko-KR" altLang="en-US" sz="2000" dirty="0">
                <a:effectLst/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지역의 재정 상황이나 행정 상황에 대한 데이터를 취합하고 싶었는데 그럴 시간과 알맞은 데이터가 없어 아쉬웠다</a:t>
            </a:r>
            <a:r>
              <a:rPr lang="en-US" altLang="ko-KR" sz="20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.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472" y="4533332"/>
            <a:ext cx="12134290" cy="5752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3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533332"/>
            <a:ext cx="6170473" cy="5752383"/>
          </a:xfrm>
          <a:prstGeom prst="rect">
            <a:avLst/>
          </a:prstGeom>
          <a:ln w="12700">
            <a:miter lim="400000"/>
          </a:ln>
        </p:spPr>
      </p:pic>
      <p:pic>
        <p:nvPicPr>
          <p:cNvPr id="464" name="Object 15" descr="Object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770" y="1903770"/>
            <a:ext cx="11066937" cy="4867717"/>
          </a:xfrm>
          <a:prstGeom prst="rect">
            <a:avLst/>
          </a:prstGeom>
          <a:ln w="12700">
            <a:miter lim="400000"/>
          </a:ln>
        </p:spPr>
      </p:pic>
      <p:sp>
        <p:nvSpPr>
          <p:cNvPr id="465" name="TextBox 1"/>
          <p:cNvSpPr txBox="1"/>
          <p:nvPr/>
        </p:nvSpPr>
        <p:spPr>
          <a:xfrm>
            <a:off x="6182453" y="4820334"/>
            <a:ext cx="3533699" cy="637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36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^_^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Object 2" descr="Object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572" y="1444980"/>
            <a:ext cx="5655355" cy="692651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Object 5" descr="Object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9572" y="8236871"/>
            <a:ext cx="5857253" cy="2048844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Object 8" descr="Object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06373" y="1508328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Object 11" descr="Object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36964" y="3359460"/>
            <a:ext cx="3718930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0" name="Object 14" descr="Object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6806373" y="5813185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1" name="Object 17" descr="Object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8434648" y="7664315"/>
            <a:ext cx="3718930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Object 20" descr="Object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696850" y="1508328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Object 23" descr="Object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317916" y="3359460"/>
            <a:ext cx="3718930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Object 26" descr="Object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0696850" y="5813185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Object 29" descr="Object 2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12315601" y="7664315"/>
            <a:ext cx="3718930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6" name="Object 32" descr="Object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515768" y="1508328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7" name="Object 35" descr="Object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513453" y="5813185"/>
            <a:ext cx="3152274" cy="16669"/>
          </a:xfrm>
          <a:prstGeom prst="rect">
            <a:avLst/>
          </a:prstGeom>
          <a:ln w="12700">
            <a:miter lim="400000"/>
          </a:ln>
        </p:spPr>
      </p:pic>
      <p:pic>
        <p:nvPicPr>
          <p:cNvPr id="118" name="Object 55" descr="Object 5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94178" y="5143703"/>
            <a:ext cx="1876958" cy="282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9" name="Object 56" descr="Object 5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56181" y="5134180"/>
            <a:ext cx="1943624" cy="284478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Object 57" descr="Object 5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84754" y="5134180"/>
            <a:ext cx="1896005" cy="28352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21" name="Object 58" descr="Object 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94178" y="838846"/>
            <a:ext cx="1876958" cy="28257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2" name="Object 59" descr="Object 5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75230" y="838846"/>
            <a:ext cx="1848386" cy="281621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Object 60" descr="Object 6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84754" y="829321"/>
            <a:ext cx="1648386" cy="2835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Object 61" descr="Object 6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1000" y="-1104900"/>
            <a:ext cx="5948935" cy="3050021"/>
          </a:xfrm>
          <a:prstGeom prst="rect">
            <a:avLst/>
          </a:prstGeom>
          <a:ln w="12700">
            <a:miter lim="400000"/>
          </a:ln>
        </p:spPr>
      </p:pic>
      <p:sp>
        <p:nvSpPr>
          <p:cNvPr id="125" name="TextBox 1"/>
          <p:cNvSpPr txBox="1"/>
          <p:nvPr/>
        </p:nvSpPr>
        <p:spPr>
          <a:xfrm>
            <a:off x="6846377" y="2756256"/>
            <a:ext cx="22707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서론</a:t>
            </a:r>
          </a:p>
        </p:txBody>
      </p:sp>
      <p:sp>
        <p:nvSpPr>
          <p:cNvPr id="126" name="TextBox 6"/>
          <p:cNvSpPr txBox="1"/>
          <p:nvPr/>
        </p:nvSpPr>
        <p:spPr>
          <a:xfrm>
            <a:off x="10671454" y="2756254"/>
            <a:ext cx="22707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전처리</a:t>
            </a:r>
          </a:p>
        </p:txBody>
      </p:sp>
      <p:sp>
        <p:nvSpPr>
          <p:cNvPr id="127" name="TextBox 7"/>
          <p:cNvSpPr txBox="1"/>
          <p:nvPr/>
        </p:nvSpPr>
        <p:spPr>
          <a:xfrm>
            <a:off x="14511425" y="2756255"/>
            <a:ext cx="22707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EDA</a:t>
            </a:r>
          </a:p>
        </p:txBody>
      </p:sp>
      <p:sp>
        <p:nvSpPr>
          <p:cNvPr id="128" name="TextBox 9"/>
          <p:cNvSpPr txBox="1"/>
          <p:nvPr/>
        </p:nvSpPr>
        <p:spPr>
          <a:xfrm>
            <a:off x="6810255" y="7044443"/>
            <a:ext cx="3051268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1</a:t>
            </a:r>
          </a:p>
        </p:txBody>
      </p:sp>
      <p:sp>
        <p:nvSpPr>
          <p:cNvPr id="129" name="TextBox 15"/>
          <p:cNvSpPr txBox="1"/>
          <p:nvPr/>
        </p:nvSpPr>
        <p:spPr>
          <a:xfrm>
            <a:off x="10742568" y="7053616"/>
            <a:ext cx="3060834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2</a:t>
            </a:r>
          </a:p>
        </p:txBody>
      </p:sp>
      <p:sp>
        <p:nvSpPr>
          <p:cNvPr id="130" name="TextBox 16"/>
          <p:cNvSpPr txBox="1"/>
          <p:nvPr/>
        </p:nvSpPr>
        <p:spPr>
          <a:xfrm>
            <a:off x="14504452" y="7053616"/>
            <a:ext cx="2270761" cy="764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회고</a:t>
            </a:r>
          </a:p>
        </p:txBody>
      </p:sp>
      <p:sp>
        <p:nvSpPr>
          <p:cNvPr id="131" name="TextBox 18"/>
          <p:cNvSpPr txBox="1"/>
          <p:nvPr/>
        </p:nvSpPr>
        <p:spPr>
          <a:xfrm>
            <a:off x="10809715" y="7974568"/>
            <a:ext cx="365377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발생률이 높은 범죄 분석과 시각화</a:t>
            </a:r>
          </a:p>
        </p:txBody>
      </p:sp>
      <p:sp>
        <p:nvSpPr>
          <p:cNvPr id="132" name="TextBox 19"/>
          <p:cNvSpPr txBox="1"/>
          <p:nvPr/>
        </p:nvSpPr>
        <p:spPr>
          <a:xfrm>
            <a:off x="6818423" y="7974568"/>
            <a:ext cx="3653775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미해결 사건 분석 및 해결 대책 수립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Object 30" descr="Object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1690608"/>
            <a:ext cx="20193000" cy="78785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TextBox 2"/>
          <p:cNvSpPr txBox="1"/>
          <p:nvPr/>
        </p:nvSpPr>
        <p:spPr>
          <a:xfrm>
            <a:off x="-132811" y="-302432"/>
            <a:ext cx="13572365" cy="13542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defRPr sz="61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rPr sz="8200" b="1" dirty="0">
                <a:solidFill>
                  <a:srgbClr val="202124"/>
                </a:solidFill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Pretendard SemiBold"/>
              </a:rPr>
              <a:t>San Francisco Crime</a:t>
            </a:r>
            <a:r>
              <a:rPr sz="8200" b="1" dirty="0">
                <a:latin typeface="Pretendard ExtraBold" panose="02000503000000020004" pitchFamily="2" charset="-127"/>
                <a:ea typeface="Pretendard ExtraBold" panose="02000503000000020004" pitchFamily="2" charset="-127"/>
                <a:cs typeface="Pretendard ExtraBold" panose="02000503000000020004" pitchFamily="2" charset="-127"/>
                <a:sym typeface="Pretendard SemiBold"/>
              </a:rPr>
              <a:t> data ;</a:t>
            </a:r>
          </a:p>
        </p:txBody>
      </p:sp>
      <p:grpSp>
        <p:nvGrpSpPr>
          <p:cNvPr id="139" name="그룹 27"/>
          <p:cNvGrpSpPr/>
          <p:nvPr/>
        </p:nvGrpSpPr>
        <p:grpSpPr>
          <a:xfrm>
            <a:off x="1113232" y="2514496"/>
            <a:ext cx="15806413" cy="45721"/>
            <a:chOff x="0" y="0"/>
            <a:chExt cx="15806412" cy="45719"/>
          </a:xfrm>
        </p:grpSpPr>
        <p:pic>
          <p:nvPicPr>
            <p:cNvPr id="136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1" y="2"/>
              <a:ext cx="5319200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7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06114" y="0"/>
              <a:ext cx="5319199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38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0487213" y="2"/>
              <a:ext cx="5319200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40" name="TextBox 60"/>
          <p:cNvSpPr txBox="1"/>
          <p:nvPr/>
        </p:nvSpPr>
        <p:spPr>
          <a:xfrm>
            <a:off x="1109858" y="3732759"/>
            <a:ext cx="214395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rPr dirty="0"/>
              <a:t>info</a:t>
            </a:r>
          </a:p>
        </p:txBody>
      </p:sp>
      <p:pic>
        <p:nvPicPr>
          <p:cNvPr id="141" name="Object 45" descr="Object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1343" y="7378564"/>
            <a:ext cx="6525016" cy="50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Box 961"/>
          <p:cNvSpPr txBox="1"/>
          <p:nvPr/>
        </p:nvSpPr>
        <p:spPr>
          <a:xfrm>
            <a:off x="3772831" y="3550538"/>
            <a:ext cx="11822933" cy="8156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8100" tIns="38100" rIns="38100" bIns="38100">
            <a:spAutoFit/>
          </a:bodyPr>
          <a:lstStyle/>
          <a:p>
            <a:pPr marL="290763" indent="-290763">
              <a:buSzPct val="100000"/>
              <a:buChar char="•"/>
              <a:defRPr sz="27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센프란시스코는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범죄율이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높은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지역에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속함</a:t>
            </a:r>
            <a:endParaRPr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90763" indent="-290763">
              <a:buSzPct val="100000"/>
              <a:buChar char="•"/>
              <a:defRPr sz="27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센프란시스코의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모든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지역에서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2003년부터 2015년까지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약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12년간의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보고서를</a:t>
            </a:r>
            <a:r>
              <a:rPr sz="24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sz="2400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제공</a:t>
            </a:r>
            <a:endParaRPr sz="2400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146" name="그룹 29"/>
          <p:cNvGrpSpPr/>
          <p:nvPr/>
        </p:nvGrpSpPr>
        <p:grpSpPr>
          <a:xfrm>
            <a:off x="1075739" y="5125776"/>
            <a:ext cx="15806413" cy="17725"/>
            <a:chOff x="0" y="0"/>
            <a:chExt cx="15806412" cy="17723"/>
          </a:xfrm>
        </p:grpSpPr>
        <p:pic>
          <p:nvPicPr>
            <p:cNvPr id="143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-1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4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5206114" y="0"/>
              <a:ext cx="5319199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45" name="Object 8" descr="Object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0487213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47" name="Object 19" descr="Object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6200000">
            <a:off x="-532800" y="5718993"/>
            <a:ext cx="7937887" cy="14287"/>
          </a:xfrm>
          <a:prstGeom prst="rect">
            <a:avLst/>
          </a:prstGeom>
          <a:ln w="12700">
            <a:miter lim="400000"/>
          </a:ln>
        </p:spPr>
      </p:pic>
      <p:sp>
        <p:nvSpPr>
          <p:cNvPr id="148" name="TextBox 959"/>
          <p:cNvSpPr txBox="1"/>
          <p:nvPr/>
        </p:nvSpPr>
        <p:spPr>
          <a:xfrm>
            <a:off x="1329988" y="7228914"/>
            <a:ext cx="166116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rPr dirty="0" err="1"/>
              <a:t>colum</a:t>
            </a:r>
            <a:endParaRPr dirty="0"/>
          </a:p>
        </p:txBody>
      </p:sp>
      <p:sp>
        <p:nvSpPr>
          <p:cNvPr id="149" name="Dates: 범죄 발생 시간…"/>
          <p:cNvSpPr txBox="1"/>
          <p:nvPr/>
        </p:nvSpPr>
        <p:spPr>
          <a:xfrm>
            <a:off x="3753548" y="5390671"/>
            <a:ext cx="11003692" cy="423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Dates: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발생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시간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Category: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카테고리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type(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new_category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) 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카테고리를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큰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범쥐로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분류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Descript: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해당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사건에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대한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설명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DayOfWeek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사건이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발생한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요일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PdDistrict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관할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경찰서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Resolution: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방법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Address: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범죄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장소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X: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위도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  <a:p>
            <a:pPr marL="230605" indent="-230605" defTabSz="457200">
              <a:spcBef>
                <a:spcPts val="400"/>
              </a:spcBef>
              <a:buSzPct val="100000"/>
              <a:buChar char="•"/>
              <a:defRPr sz="2400">
                <a:latin typeface="Apple SD 산돌고딕 Neo 일반체"/>
                <a:ea typeface="Apple SD 산돌고딕 Neo 일반체"/>
                <a:cs typeface="Apple SD 산돌고딕 Neo 일반체"/>
                <a:sym typeface="Apple SD 산돌고딕 Neo 일반체"/>
              </a:defRPr>
            </a:pP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Y: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경도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sp>
        <p:nvSpPr>
          <p:cNvPr id="150" name="San Francisco Crime data 설명"/>
          <p:cNvSpPr txBox="1"/>
          <p:nvPr/>
        </p:nvSpPr>
        <p:spPr>
          <a:xfrm>
            <a:off x="6551157" y="1840538"/>
            <a:ext cx="5185686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rPr dirty="0">
                <a:solidFill>
                  <a:srgbClr val="202124"/>
                </a:solidFill>
                <a:latin typeface="Pretendard SemiBold"/>
                <a:ea typeface="Pretendard SemiBold"/>
                <a:cs typeface="Pretendard SemiBold"/>
                <a:sym typeface="Pretendard SemiBold"/>
              </a:rPr>
              <a:t>San Francisco Crime</a:t>
            </a:r>
            <a:r>
              <a:rPr dirty="0">
                <a:latin typeface="Pretendard SemiBold"/>
                <a:ea typeface="Pretendard SemiBold"/>
                <a:cs typeface="Pretendard SemiBold"/>
                <a:sym typeface="Pretendard SemiBold"/>
              </a:rPr>
              <a:t> data </a:t>
            </a:r>
            <a:r>
              <a:rPr dirty="0" err="1">
                <a:latin typeface="Pretendard SemiBold"/>
                <a:ea typeface="Pretendard SemiBold"/>
                <a:cs typeface="Pretendard SemiBold"/>
                <a:sym typeface="Pretendard SemiBold"/>
              </a:rPr>
              <a:t>설명</a:t>
            </a:r>
            <a:endParaRPr dirty="0">
              <a:latin typeface="Pretendard SemiBold"/>
              <a:ea typeface="Pretendard SemiBold"/>
              <a:cs typeface="Pretendard SemiBold"/>
              <a:sym typeface="Pretendard SemiBold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143" y="6015237"/>
            <a:ext cx="14628571" cy="427047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3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98035" y="1428571"/>
            <a:ext cx="5319199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4" name="Object 11" descr="Object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253948" y="3396698"/>
            <a:ext cx="3953976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5" name="Object 17" descr="Object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6614434" y="1428571"/>
            <a:ext cx="5319200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6" name="Object 20" descr="Object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10270348" y="3396698"/>
            <a:ext cx="3953976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Object 27" descr="Object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2654098" y="1428571"/>
            <a:ext cx="5319200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Object 30" descr="Object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5857" y="6015237"/>
            <a:ext cx="6364062" cy="43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Object 44" descr="Object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68715" y="7457747"/>
            <a:ext cx="6802613" cy="505695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1"/>
          <p:cNvSpPr txBox="1"/>
          <p:nvPr/>
        </p:nvSpPr>
        <p:spPr>
          <a:xfrm>
            <a:off x="-47744" y="-258550"/>
            <a:ext cx="11432024" cy="14089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rPr dirty="0" err="1"/>
              <a:t>서론</a:t>
            </a:r>
            <a:r>
              <a:rPr dirty="0"/>
              <a:t> ; </a:t>
            </a:r>
            <a:r>
              <a:rPr sz="3200" dirty="0">
                <a:solidFill>
                  <a:srgbClr val="202124"/>
                </a:solidFill>
                <a:latin typeface="Pretendard SemiBold"/>
                <a:ea typeface="Pretendard SemiBold"/>
                <a:cs typeface="Pretendard SemiBold"/>
                <a:sym typeface="Pretendard SemiBold"/>
              </a:rPr>
              <a:t>San Francisco Crime</a:t>
            </a:r>
            <a:r>
              <a:rPr sz="3200" dirty="0">
                <a:latin typeface="Pretendard SemiBold"/>
                <a:ea typeface="Pretendard SemiBold"/>
                <a:cs typeface="Pretendard SemiBold"/>
                <a:sym typeface="Pretendard SemiBold"/>
              </a:rPr>
              <a:t> </a:t>
            </a:r>
            <a:r>
              <a:rPr sz="3200" dirty="0" err="1">
                <a:latin typeface="Pretendard SemiBold"/>
                <a:ea typeface="Pretendard SemiBold"/>
                <a:cs typeface="Pretendard SemiBold"/>
                <a:sym typeface="Pretendard SemiBold"/>
              </a:rPr>
              <a:t>data를</a:t>
            </a:r>
            <a:r>
              <a:rPr sz="3200" dirty="0">
                <a:latin typeface="Pretendard SemiBold"/>
                <a:ea typeface="Pretendard SemiBold"/>
                <a:cs typeface="Pretendard SemiBold"/>
                <a:sym typeface="Pretendard SemiBold"/>
              </a:rPr>
              <a:t> </a:t>
            </a:r>
            <a:r>
              <a:rPr sz="3200" dirty="0" err="1">
                <a:latin typeface="Pretendard SemiBold"/>
                <a:ea typeface="Pretendard SemiBold"/>
                <a:cs typeface="Pretendard SemiBold"/>
                <a:sym typeface="Pretendard SemiBold"/>
              </a:rPr>
              <a:t>선택한</a:t>
            </a:r>
            <a:r>
              <a:rPr sz="3200" dirty="0">
                <a:latin typeface="Pretendard SemiBold"/>
                <a:ea typeface="Pretendard SemiBold"/>
                <a:cs typeface="Pretendard SemiBold"/>
                <a:sym typeface="Pretendard SemiBold"/>
              </a:rPr>
              <a:t> </a:t>
            </a:r>
            <a:r>
              <a:rPr sz="3200" dirty="0" err="1">
                <a:latin typeface="Pretendard SemiBold"/>
                <a:ea typeface="Pretendard SemiBold"/>
                <a:cs typeface="Pretendard SemiBold"/>
                <a:sym typeface="Pretendard SemiBold"/>
              </a:rPr>
              <a:t>이유</a:t>
            </a:r>
            <a:r>
              <a:rPr sz="3200" dirty="0">
                <a:latin typeface="Pretendard SemiBold"/>
                <a:ea typeface="Pretendard SemiBold"/>
                <a:cs typeface="Pretendard SemiBold"/>
                <a:sym typeface="Pretendard SemiBold"/>
              </a:rPr>
              <a:t> </a:t>
            </a:r>
          </a:p>
        </p:txBody>
      </p:sp>
      <p:sp>
        <p:nvSpPr>
          <p:cNvPr id="162" name="TextBox 4"/>
          <p:cNvSpPr txBox="1"/>
          <p:nvPr/>
        </p:nvSpPr>
        <p:spPr>
          <a:xfrm>
            <a:off x="643755" y="3400857"/>
            <a:ext cx="522775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접해보지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못한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성격의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데이터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Helvetica"/>
            </a:endParaRPr>
          </a:p>
          <a:p>
            <a:pPr>
              <a:defRPr sz="2000"/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다양한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관점으로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접근할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수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있을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것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같아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흥미</a:t>
            </a:r>
            <a:endParaRPr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  <a:sym typeface="Helvetica"/>
            </a:endParaRPr>
          </a:p>
        </p:txBody>
      </p:sp>
      <p:sp>
        <p:nvSpPr>
          <p:cNvPr id="163" name="TextBox 10"/>
          <p:cNvSpPr txBox="1"/>
          <p:nvPr/>
        </p:nvSpPr>
        <p:spPr>
          <a:xfrm>
            <a:off x="510425" y="1737591"/>
            <a:ext cx="5227759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1. 새로운 성격의 데이터</a:t>
            </a:r>
          </a:p>
        </p:txBody>
      </p:sp>
      <p:sp>
        <p:nvSpPr>
          <p:cNvPr id="164" name="TextBox 12"/>
          <p:cNvSpPr txBox="1"/>
          <p:nvPr/>
        </p:nvSpPr>
        <p:spPr>
          <a:xfrm>
            <a:off x="6625256" y="1714500"/>
            <a:ext cx="5227759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2. 사회적 이슈</a:t>
            </a:r>
          </a:p>
        </p:txBody>
      </p:sp>
      <p:sp>
        <p:nvSpPr>
          <p:cNvPr id="165" name="TextBox 13"/>
          <p:cNvSpPr txBox="1"/>
          <p:nvPr/>
        </p:nvSpPr>
        <p:spPr>
          <a:xfrm>
            <a:off x="12699817" y="1737591"/>
            <a:ext cx="5227760" cy="6024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 b="1">
                <a:latin typeface="Pretendard SemiBold"/>
                <a:ea typeface="Pretendard SemiBold"/>
                <a:cs typeface="Pretendard SemiBold"/>
                <a:sym typeface="Pretendard SemiBold"/>
              </a:defRPr>
            </a:pPr>
            <a:r>
              <a:t>3. 배운 내용 활용</a:t>
            </a:r>
          </a:p>
        </p:txBody>
      </p:sp>
      <p:sp>
        <p:nvSpPr>
          <p:cNvPr id="166" name="TextBox 15"/>
          <p:cNvSpPr txBox="1"/>
          <p:nvPr/>
        </p:nvSpPr>
        <p:spPr>
          <a:xfrm>
            <a:off x="6660153" y="3400857"/>
            <a:ext cx="5227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샌프란시스코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주요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사건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,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뉴스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기사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등을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보고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사회적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이슈를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다뤄보고자함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.</a:t>
            </a:r>
          </a:p>
        </p:txBody>
      </p:sp>
      <p:sp>
        <p:nvSpPr>
          <p:cNvPr id="167" name="TextBox 16"/>
          <p:cNvSpPr txBox="1"/>
          <p:nvPr/>
        </p:nvSpPr>
        <p:spPr>
          <a:xfrm>
            <a:off x="12699817" y="3381807"/>
            <a:ext cx="522776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/>
            </a:pP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데이터가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시간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정보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,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위도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및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경도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정보를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포함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하고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있어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배운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내용을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적극적으로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활용하고자</a:t>
            </a:r>
            <a:r>
              <a:rPr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 </a:t>
            </a:r>
            <a:r>
              <a:rPr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  <a:sym typeface="Helvetica"/>
              </a:rPr>
              <a:t>함</a:t>
            </a:r>
            <a:r>
              <a:rPr dirty="0">
                <a:latin typeface="+mn-lt"/>
                <a:ea typeface="+mn-ea"/>
                <a:cs typeface="+mn-cs"/>
                <a:sym typeface="Helvetica"/>
              </a:rPr>
              <a:t>. </a:t>
            </a:r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Object 30" descr="Object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1690608"/>
            <a:ext cx="20193000" cy="787856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Box 2"/>
          <p:cNvSpPr txBox="1"/>
          <p:nvPr/>
        </p:nvSpPr>
        <p:spPr>
          <a:xfrm>
            <a:off x="-106681" y="-266700"/>
            <a:ext cx="11432024" cy="1348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2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전처리</a:t>
            </a:r>
          </a:p>
        </p:txBody>
      </p:sp>
      <p:pic>
        <p:nvPicPr>
          <p:cNvPr id="171" name="Object 19" descr="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4326904" y="5745186"/>
            <a:ext cx="7937887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Object 19" descr="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-532800" y="5718993"/>
            <a:ext cx="7937887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173" name="Object 19" descr="Object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8981758" y="5753100"/>
            <a:ext cx="7937886" cy="1428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7" name="그룹 27"/>
          <p:cNvGrpSpPr/>
          <p:nvPr/>
        </p:nvGrpSpPr>
        <p:grpSpPr>
          <a:xfrm>
            <a:off x="1113232" y="2514496"/>
            <a:ext cx="15806413" cy="45721"/>
            <a:chOff x="0" y="0"/>
            <a:chExt cx="15806412" cy="45719"/>
          </a:xfrm>
        </p:grpSpPr>
        <p:pic>
          <p:nvPicPr>
            <p:cNvPr id="174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" y="2"/>
              <a:ext cx="5319200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5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206114" y="0"/>
              <a:ext cx="5319199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6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0487213" y="2"/>
              <a:ext cx="5319200" cy="4571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1" name="그룹 29"/>
          <p:cNvGrpSpPr/>
          <p:nvPr/>
        </p:nvGrpSpPr>
        <p:grpSpPr>
          <a:xfrm>
            <a:off x="1075739" y="5125776"/>
            <a:ext cx="15806413" cy="17725"/>
            <a:chOff x="0" y="0"/>
            <a:chExt cx="15806412" cy="17723"/>
          </a:xfrm>
        </p:grpSpPr>
        <p:pic>
          <p:nvPicPr>
            <p:cNvPr id="178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9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206114" y="0"/>
              <a:ext cx="5319199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0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0487213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185" name="그룹 51"/>
          <p:cNvGrpSpPr/>
          <p:nvPr/>
        </p:nvGrpSpPr>
        <p:grpSpPr>
          <a:xfrm>
            <a:off x="1113232" y="7677080"/>
            <a:ext cx="15806413" cy="17725"/>
            <a:chOff x="0" y="0"/>
            <a:chExt cx="15806412" cy="17723"/>
          </a:xfrm>
        </p:grpSpPr>
        <p:pic>
          <p:nvPicPr>
            <p:cNvPr id="182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-1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3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5206114" y="0"/>
              <a:ext cx="5319199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84" name="Object 8" descr="Object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0800000">
              <a:off x="10487213" y="1"/>
              <a:ext cx="5319200" cy="177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6" name="TextBox 58"/>
          <p:cNvSpPr txBox="1"/>
          <p:nvPr/>
        </p:nvSpPr>
        <p:spPr>
          <a:xfrm>
            <a:off x="1159074" y="1847680"/>
            <a:ext cx="2143953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칼럼</a:t>
            </a:r>
          </a:p>
        </p:txBody>
      </p:sp>
      <p:sp>
        <p:nvSpPr>
          <p:cNvPr id="187" name="TextBox 59"/>
          <p:cNvSpPr txBox="1"/>
          <p:nvPr/>
        </p:nvSpPr>
        <p:spPr>
          <a:xfrm>
            <a:off x="4693920" y="1843220"/>
            <a:ext cx="2143952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전처리 내용</a:t>
            </a:r>
          </a:p>
        </p:txBody>
      </p:sp>
      <p:sp>
        <p:nvSpPr>
          <p:cNvPr id="188" name="TextBox 60"/>
          <p:cNvSpPr txBox="1"/>
          <p:nvPr/>
        </p:nvSpPr>
        <p:spPr>
          <a:xfrm>
            <a:off x="9570719" y="1853100"/>
            <a:ext cx="2143952" cy="5481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전처리 목적</a:t>
            </a:r>
          </a:p>
        </p:txBody>
      </p:sp>
      <p:sp>
        <p:nvSpPr>
          <p:cNvPr id="189" name="TextBox 61"/>
          <p:cNvSpPr txBox="1"/>
          <p:nvPr/>
        </p:nvSpPr>
        <p:spPr>
          <a:xfrm>
            <a:off x="13964729" y="1847813"/>
            <a:ext cx="2143952" cy="54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전처리 결과</a:t>
            </a:r>
          </a:p>
        </p:txBody>
      </p:sp>
      <p:sp>
        <p:nvSpPr>
          <p:cNvPr id="190" name="TextBox 62"/>
          <p:cNvSpPr txBox="1"/>
          <p:nvPr/>
        </p:nvSpPr>
        <p:spPr>
          <a:xfrm>
            <a:off x="1343258" y="3640339"/>
            <a:ext cx="16611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Dates</a:t>
            </a:r>
          </a:p>
        </p:txBody>
      </p:sp>
      <p:sp>
        <p:nvSpPr>
          <p:cNvPr id="191" name="TextBox 959"/>
          <p:cNvSpPr txBox="1"/>
          <p:nvPr/>
        </p:nvSpPr>
        <p:spPr>
          <a:xfrm>
            <a:off x="1343258" y="6205901"/>
            <a:ext cx="16611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Category</a:t>
            </a:r>
          </a:p>
        </p:txBody>
      </p:sp>
      <p:sp>
        <p:nvSpPr>
          <p:cNvPr id="192" name="TextBox 960"/>
          <p:cNvSpPr txBox="1"/>
          <p:nvPr/>
        </p:nvSpPr>
        <p:spPr>
          <a:xfrm>
            <a:off x="1264919" y="8611988"/>
            <a:ext cx="1661162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 b="1">
                <a:latin typeface="Pretendard SemiBold"/>
                <a:ea typeface="Pretendard SemiBold"/>
                <a:cs typeface="Pretendard SemiBold"/>
                <a:sym typeface="Pretendard SemiBold"/>
              </a:defRPr>
            </a:lvl1pPr>
          </a:lstStyle>
          <a:p>
            <a:r>
              <a:t>Type</a:t>
            </a:r>
          </a:p>
        </p:txBody>
      </p:sp>
      <p:sp>
        <p:nvSpPr>
          <p:cNvPr id="193" name="TextBox 961"/>
          <p:cNvSpPr txBox="1"/>
          <p:nvPr/>
        </p:nvSpPr>
        <p:spPr>
          <a:xfrm>
            <a:off x="3788535" y="3717076"/>
            <a:ext cx="4060529" cy="4140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연, 월, 시간을 추출합니다.</a:t>
            </a:r>
          </a:p>
        </p:txBody>
      </p:sp>
      <p:sp>
        <p:nvSpPr>
          <p:cNvPr id="194" name="TextBox 962"/>
          <p:cNvSpPr txBox="1"/>
          <p:nvPr/>
        </p:nvSpPr>
        <p:spPr>
          <a:xfrm>
            <a:off x="3808117" y="6210300"/>
            <a:ext cx="4060530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Category가 OTHER OFFENSES인 데이터 행을 삭제합니다.</a:t>
            </a:r>
          </a:p>
        </p:txBody>
      </p:sp>
      <p:sp>
        <p:nvSpPr>
          <p:cNvPr id="195" name="TextBox 963"/>
          <p:cNvSpPr txBox="1"/>
          <p:nvPr/>
        </p:nvSpPr>
        <p:spPr>
          <a:xfrm>
            <a:off x="3788535" y="8572500"/>
            <a:ext cx="4060529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Category의 항목을 더 큰 단위의 범주로 재분류해 새로운 컬럼을 생성합니다.</a:t>
            </a:r>
          </a:p>
        </p:txBody>
      </p:sp>
      <p:pic>
        <p:nvPicPr>
          <p:cNvPr id="196" name="Object 45" descr="Object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11343" y="7378564"/>
            <a:ext cx="6525016" cy="50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TextBox 968"/>
          <p:cNvSpPr txBox="1"/>
          <p:nvPr/>
        </p:nvSpPr>
        <p:spPr>
          <a:xfrm>
            <a:off x="8580119" y="3543300"/>
            <a:ext cx="4060530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각 항목별 데이터를 집계하고</a:t>
            </a:r>
          </a:p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값을 확인하기 위해 수행합니다.</a:t>
            </a:r>
          </a:p>
        </p:txBody>
      </p:sp>
      <p:sp>
        <p:nvSpPr>
          <p:cNvPr id="198" name="TextBox 969"/>
          <p:cNvSpPr txBox="1"/>
          <p:nvPr/>
        </p:nvSpPr>
        <p:spPr>
          <a:xfrm>
            <a:off x="13069668" y="3365837"/>
            <a:ext cx="4060530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date_year: 년도</a:t>
            </a:r>
          </a:p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date_month: 월</a:t>
            </a:r>
          </a:p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date_hour: 시간</a:t>
            </a:r>
          </a:p>
        </p:txBody>
      </p:sp>
      <p:sp>
        <p:nvSpPr>
          <p:cNvPr id="199" name="TextBox 970"/>
          <p:cNvSpPr txBox="1"/>
          <p:nvPr/>
        </p:nvSpPr>
        <p:spPr>
          <a:xfrm>
            <a:off x="8619150" y="5981700"/>
            <a:ext cx="4060530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전체 데이터의 개수가 충분하기 때문에, 구체적인 내용 파악이 힘든 기타 범죄 항목을 분석에서 제외합니다.</a:t>
            </a:r>
          </a:p>
        </p:txBody>
      </p:sp>
      <p:sp>
        <p:nvSpPr>
          <p:cNvPr id="200" name="TextBox 971"/>
          <p:cNvSpPr txBox="1"/>
          <p:nvPr/>
        </p:nvSpPr>
        <p:spPr>
          <a:xfrm>
            <a:off x="13089235" y="6267860"/>
            <a:ext cx="4060530" cy="41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해당 데이터를 삭제합니다.</a:t>
            </a:r>
          </a:p>
        </p:txBody>
      </p:sp>
      <p:sp>
        <p:nvSpPr>
          <p:cNvPr id="201" name="TextBox 972"/>
          <p:cNvSpPr txBox="1"/>
          <p:nvPr/>
        </p:nvSpPr>
        <p:spPr>
          <a:xfrm>
            <a:off x="8619150" y="8008084"/>
            <a:ext cx="4060530" cy="1668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Category 의 범주가 39개로 너무 많고, LARCENY/THEFT, VEHICLE THEFT 등 더 큰 범주로 묶을 수 있는 항목이 있어 분석의 편의를 위해 범주를 축소합니다</a:t>
            </a:r>
            <a:r>
              <a:rPr>
                <a:latin typeface="+mj-lt"/>
                <a:ea typeface="+mj-ea"/>
                <a:cs typeface="+mj-cs"/>
                <a:sym typeface="Calibri"/>
              </a:rPr>
              <a:t>.</a:t>
            </a:r>
          </a:p>
        </p:txBody>
      </p:sp>
      <p:sp>
        <p:nvSpPr>
          <p:cNvPr id="202" name="TextBox 973"/>
          <p:cNvSpPr txBox="1"/>
          <p:nvPr/>
        </p:nvSpPr>
        <p:spPr>
          <a:xfrm>
            <a:off x="13267351" y="8087260"/>
            <a:ext cx="4060530" cy="13639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20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Property Crimes, Personal Crimes, Financial Crimes 등 10개 범주로 새롭게 구분하고, 상세 범주를 확인할 수 있도록 전처리 이전 컬럼도 유지합니다.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6" name="그룹 1006"/>
          <p:cNvGrpSpPr/>
          <p:nvPr/>
        </p:nvGrpSpPr>
        <p:grpSpPr>
          <a:xfrm>
            <a:off x="5185675" y="5641740"/>
            <a:ext cx="7937885" cy="14286"/>
            <a:chOff x="5185675" y="5641740"/>
            <a:chExt cx="7937885" cy="1428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5400000">
              <a:off x="5185675" y="5641740"/>
              <a:ext cx="7937885" cy="142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1095" y="1679941"/>
            <a:ext cx="5319199" cy="17722"/>
            <a:chOff x="3501095" y="1679941"/>
            <a:chExt cx="5319199" cy="17722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3501095" y="1679941"/>
              <a:ext cx="5319199" cy="1772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488941" y="1698988"/>
            <a:ext cx="5319199" cy="17722"/>
            <a:chOff x="9488941" y="1698988"/>
            <a:chExt cx="5319199" cy="17722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00000">
              <a:off x="9488941" y="1698988"/>
              <a:ext cx="5319199" cy="17722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D0532289-AEC1-8DDF-3B8D-9E0714C2E43B}"/>
              </a:ext>
            </a:extLst>
          </p:cNvPr>
          <p:cNvSpPr txBox="1"/>
          <p:nvPr/>
        </p:nvSpPr>
        <p:spPr>
          <a:xfrm>
            <a:off x="-166101" y="-328460"/>
            <a:ext cx="11523463" cy="1363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826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EDA</a:t>
            </a:r>
            <a:endParaRPr kumimoji="1" lang="ko-Kore-KR" altLang="en-US" sz="826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pic>
        <p:nvPicPr>
          <p:cNvPr id="5" name="Object 32">
            <a:extLst>
              <a:ext uri="{FF2B5EF4-FFF2-40B4-BE49-F238E27FC236}">
                <a16:creationId xmlns:a16="http://schemas.microsoft.com/office/drawing/2014/main" id="{7607DCD4-A807-B5B9-4BF2-310B9AB72EF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688573" y="7383697"/>
            <a:ext cx="6522373" cy="5037907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EF934EDD-CC51-F51F-ACCE-7800F2AFA629}"/>
              </a:ext>
            </a:extLst>
          </p:cNvPr>
          <p:cNvGrpSpPr/>
          <p:nvPr/>
        </p:nvGrpSpPr>
        <p:grpSpPr>
          <a:xfrm>
            <a:off x="838270" y="1317869"/>
            <a:ext cx="2286000" cy="701431"/>
            <a:chOff x="838270" y="2113838"/>
            <a:chExt cx="2286000" cy="70143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65209" y="2113838"/>
              <a:ext cx="2032122" cy="701431"/>
              <a:chOff x="965209" y="2113838"/>
              <a:chExt cx="2032122" cy="701431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5209" y="2113838"/>
                <a:ext cx="2032122" cy="701431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D00189E-9332-CFB3-1C97-875332EF4E87}"/>
                </a:ext>
              </a:extLst>
            </p:cNvPr>
            <p:cNvSpPr txBox="1"/>
            <p:nvPr/>
          </p:nvSpPr>
          <p:spPr>
            <a:xfrm>
              <a:off x="838270" y="2202943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분석주제 </a:t>
              </a:r>
              <a:r>
                <a:rPr kumimoji="1" lang="en-US" altLang="ko-KR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kumimoji="1" lang="ko-Kore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A23D283B-E7DA-DB91-42A3-73DAB0443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3564" y="2108405"/>
            <a:ext cx="6404640" cy="773640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446B6E78-0F0F-D6D4-5241-E193D9650804}"/>
              </a:ext>
            </a:extLst>
          </p:cNvPr>
          <p:cNvGrpSpPr/>
          <p:nvPr/>
        </p:nvGrpSpPr>
        <p:grpSpPr>
          <a:xfrm>
            <a:off x="15029356" y="1317868"/>
            <a:ext cx="2286000" cy="701431"/>
            <a:chOff x="838270" y="2113838"/>
            <a:chExt cx="2286000" cy="701431"/>
          </a:xfrm>
        </p:grpSpPr>
        <p:grpSp>
          <p:nvGrpSpPr>
            <p:cNvPr id="8" name="그룹 1009">
              <a:extLst>
                <a:ext uri="{FF2B5EF4-FFF2-40B4-BE49-F238E27FC236}">
                  <a16:creationId xmlns:a16="http://schemas.microsoft.com/office/drawing/2014/main" id="{56F7D4A5-409F-2751-2036-3C52F104F41F}"/>
                </a:ext>
              </a:extLst>
            </p:cNvPr>
            <p:cNvGrpSpPr/>
            <p:nvPr/>
          </p:nvGrpSpPr>
          <p:grpSpPr>
            <a:xfrm>
              <a:off x="965209" y="2113838"/>
              <a:ext cx="2032122" cy="701431"/>
              <a:chOff x="965209" y="2113838"/>
              <a:chExt cx="2032122" cy="701431"/>
            </a:xfrm>
          </p:grpSpPr>
          <p:pic>
            <p:nvPicPr>
              <p:cNvPr id="10" name="Object 28">
                <a:extLst>
                  <a:ext uri="{FF2B5EF4-FFF2-40B4-BE49-F238E27FC236}">
                    <a16:creationId xmlns:a16="http://schemas.microsoft.com/office/drawing/2014/main" id="{F3506939-8038-0376-5BB7-4B28F929BA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965209" y="2113838"/>
                <a:ext cx="2032122" cy="701431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37F1BF-046E-0486-FD2F-B81B8595BC03}"/>
                </a:ext>
              </a:extLst>
            </p:cNvPr>
            <p:cNvSpPr txBox="1"/>
            <p:nvPr/>
          </p:nvSpPr>
          <p:spPr>
            <a:xfrm>
              <a:off x="838270" y="2202943"/>
              <a:ext cx="22860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ko-KR" altLang="en-US" sz="28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분석방향</a:t>
              </a:r>
              <a:endParaRPr kumimoji="1" lang="ko-Kore-KR" altLang="en-US" sz="28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6E783303-9269-3FD4-6B4E-C6F0D6ADFC97}"/>
              </a:ext>
            </a:extLst>
          </p:cNvPr>
          <p:cNvGrpSpPr/>
          <p:nvPr/>
        </p:nvGrpSpPr>
        <p:grpSpPr>
          <a:xfrm>
            <a:off x="10134600" y="4812160"/>
            <a:ext cx="6866015" cy="2312540"/>
            <a:chOff x="9997176" y="4448895"/>
            <a:chExt cx="6866015" cy="231254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9F37D0D-3AD3-8504-666A-EB078F6B7F16}"/>
                </a:ext>
              </a:extLst>
            </p:cNvPr>
            <p:cNvSpPr txBox="1"/>
            <p:nvPr/>
          </p:nvSpPr>
          <p:spPr>
            <a:xfrm>
              <a:off x="10019478" y="5376440"/>
              <a:ext cx="68437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미해결된 사건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(NONE)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이 다른 사건 현황 대비 압도적으로 많으므로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이에 대해 집중적으</a:t>
              </a:r>
              <a:r>
                <a:rPr lang="ko-KR" altLang="en-US" sz="2800" dirty="0">
                  <a:solidFill>
                    <a:srgbClr val="000000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로 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분석할 필요가 있습니다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111C639-BAFB-53DC-11A0-BC3792FD3F4A}"/>
                </a:ext>
              </a:extLst>
            </p:cNvPr>
            <p:cNvSpPr txBox="1"/>
            <p:nvPr/>
          </p:nvSpPr>
          <p:spPr>
            <a:xfrm>
              <a:off x="9997176" y="4448895"/>
              <a:ext cx="6843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1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.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사건 해결 여부</a:t>
              </a:r>
              <a:endPara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F70E2F35-1F85-4346-EC67-DDBD901000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7854" y="2108405"/>
            <a:ext cx="7711281" cy="773640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D7DF7539-90F0-CD42-BC1F-46F5678A7878}"/>
              </a:ext>
            </a:extLst>
          </p:cNvPr>
          <p:cNvGrpSpPr/>
          <p:nvPr/>
        </p:nvGrpSpPr>
        <p:grpSpPr>
          <a:xfrm>
            <a:off x="10138762" y="4812160"/>
            <a:ext cx="6853838" cy="2312540"/>
            <a:chOff x="10019478" y="4448895"/>
            <a:chExt cx="6853838" cy="231254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4B65B6-FAFF-EB65-A624-E19B880DC2B5}"/>
                </a:ext>
              </a:extLst>
            </p:cNvPr>
            <p:cNvSpPr txBox="1"/>
            <p:nvPr/>
          </p:nvSpPr>
          <p:spPr>
            <a:xfrm>
              <a:off x="10019478" y="5376440"/>
              <a:ext cx="6843713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미해결 사건 중 위와 같이 상위 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4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개 유형 범죄의 발생 수가 상대적으로 높으므로 이를 감소시키는 게 중요합니다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2EA47C-D613-23A3-A562-8DBA28324862}"/>
                </a:ext>
              </a:extLst>
            </p:cNvPr>
            <p:cNvSpPr txBox="1"/>
            <p:nvPr/>
          </p:nvSpPr>
          <p:spPr>
            <a:xfrm>
              <a:off x="10029603" y="4448895"/>
              <a:ext cx="6843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200" b="1" dirty="0">
                  <a:solidFill>
                    <a:srgbClr val="00000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.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미해결 사건의 범죄 유형</a:t>
              </a:r>
              <a:endPara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43DA9560-5F61-0ABD-2830-00C8F7F09B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315" y="2552700"/>
            <a:ext cx="7855085" cy="6041370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BD9B25C9-4436-34BF-3466-9CFD87BAFFFF}"/>
              </a:ext>
            </a:extLst>
          </p:cNvPr>
          <p:cNvGrpSpPr/>
          <p:nvPr/>
        </p:nvGrpSpPr>
        <p:grpSpPr>
          <a:xfrm>
            <a:off x="10138762" y="4838700"/>
            <a:ext cx="6853838" cy="1881652"/>
            <a:chOff x="10019478" y="4448895"/>
            <a:chExt cx="6853838" cy="188165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C138F6F-3EA6-012D-4311-B2FC51CF5180}"/>
                </a:ext>
              </a:extLst>
            </p:cNvPr>
            <p:cNvSpPr txBox="1"/>
            <p:nvPr/>
          </p:nvSpPr>
          <p:spPr>
            <a:xfrm>
              <a:off x="10019478" y="5376440"/>
              <a:ext cx="68437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2015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년 중간에 데이터 수집이 중단되었을 가능성이 있어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,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이를 확인해야 합니다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B24812A7-53AD-E3D3-5823-32B5083632A7}"/>
                </a:ext>
              </a:extLst>
            </p:cNvPr>
            <p:cNvSpPr txBox="1"/>
            <p:nvPr/>
          </p:nvSpPr>
          <p:spPr>
            <a:xfrm>
              <a:off x="10029603" y="4448895"/>
              <a:ext cx="6843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3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.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연도별 미해결 사건 추이</a:t>
              </a:r>
              <a:endPara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BC53F81E-A784-9B15-B3AC-177637EE7A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0257" y="2552700"/>
            <a:ext cx="7866473" cy="6130061"/>
          </a:xfrm>
          <a:prstGeom prst="rect">
            <a:avLst/>
          </a:prstGeom>
          <a:ln>
            <a:solidFill>
              <a:schemeClr val="bg2"/>
            </a:solidFill>
          </a:ln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3126C0F6-0A46-4B1E-85D5-9FB8D6BCE73E}"/>
              </a:ext>
            </a:extLst>
          </p:cNvPr>
          <p:cNvGrpSpPr/>
          <p:nvPr/>
        </p:nvGrpSpPr>
        <p:grpSpPr>
          <a:xfrm>
            <a:off x="10138762" y="4810673"/>
            <a:ext cx="6853838" cy="1933027"/>
            <a:chOff x="10019478" y="4397520"/>
            <a:chExt cx="6853838" cy="1933027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DFF962A-7D41-156B-5A53-F7F749025479}"/>
                </a:ext>
              </a:extLst>
            </p:cNvPr>
            <p:cNvSpPr txBox="1"/>
            <p:nvPr/>
          </p:nvSpPr>
          <p:spPr>
            <a:xfrm>
              <a:off x="10019478" y="5376440"/>
              <a:ext cx="6843713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2015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년 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5</a:t>
              </a:r>
              <a:r>
                <a:rPr lang="ko-KR" altLang="en-US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월 일부만 포함된 데이터임을 알 수 있습니다</a:t>
              </a:r>
              <a:r>
                <a:rPr lang="en-US" altLang="ko-KR" sz="2800" dirty="0">
                  <a:solidFill>
                    <a:srgbClr val="000000"/>
                  </a:solidFill>
                  <a:effectLst/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sz="2800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0928E112-BADB-00F5-D059-7B7E5A79CF93}"/>
                </a:ext>
              </a:extLst>
            </p:cNvPr>
            <p:cNvSpPr txBox="1"/>
            <p:nvPr/>
          </p:nvSpPr>
          <p:spPr>
            <a:xfrm>
              <a:off x="10029603" y="4397520"/>
              <a:ext cx="68437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3200" b="1" dirty="0">
                  <a:solidFill>
                    <a:srgbClr val="00000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4</a:t>
              </a:r>
              <a:r>
                <a:rPr lang="ko-KR" altLang="en-US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effectLst/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.</a:t>
              </a:r>
              <a:r>
                <a:rPr lang="ko-KR" altLang="en-US" sz="3200" b="1" dirty="0">
                  <a:solidFill>
                    <a:srgbClr val="00000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 </a:t>
              </a:r>
              <a:r>
                <a:rPr lang="en-US" altLang="ko-KR" sz="3200" b="1" dirty="0">
                  <a:solidFill>
                    <a:srgbClr val="00000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2015</a:t>
              </a:r>
              <a:r>
                <a:rPr lang="ko-KR" altLang="en-US" sz="3200" b="1" dirty="0">
                  <a:solidFill>
                    <a:srgbClr val="000000"/>
                  </a:solidFill>
                  <a:latin typeface="Pretendard SemiBold" panose="02000503000000020004" pitchFamily="2" charset="-127"/>
                  <a:ea typeface="Pretendard SemiBold" panose="02000503000000020004" pitchFamily="2" charset="-127"/>
                  <a:cs typeface="Pretendard SemiBold" panose="02000503000000020004" pitchFamily="2" charset="-127"/>
                </a:rPr>
                <a:t>년 데이터 분포</a:t>
              </a:r>
              <a:endParaRPr lang="ko-KR" altLang="en-US" sz="3200" b="1" dirty="0">
                <a:latin typeface="Pretendard SemiBold" panose="02000503000000020004" pitchFamily="2" charset="-127"/>
                <a:ea typeface="Pretendard SemiBold" panose="02000503000000020004" pitchFamily="2" charset="-127"/>
                <a:cs typeface="Pretendard SemiBold" panose="02000503000000020004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4124276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Object 19" descr="Object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5185674" y="5641740"/>
            <a:ext cx="7937887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Object 22" descr="Object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3501094" y="1679941"/>
            <a:ext cx="5319200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Object 25" descr="Object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9488940" y="1698987"/>
            <a:ext cx="5319200" cy="17723"/>
          </a:xfrm>
          <a:prstGeom prst="rect">
            <a:avLst/>
          </a:prstGeom>
          <a:ln w="12700">
            <a:miter lim="400000"/>
          </a:ln>
        </p:spPr>
      </p:pic>
      <p:sp>
        <p:nvSpPr>
          <p:cNvPr id="235" name="TextBox 2"/>
          <p:cNvSpPr txBox="1"/>
          <p:nvPr/>
        </p:nvSpPr>
        <p:spPr>
          <a:xfrm>
            <a:off x="-120382" y="-328460"/>
            <a:ext cx="11432024" cy="1336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82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EDA</a:t>
            </a:r>
          </a:p>
        </p:txBody>
      </p:sp>
      <p:pic>
        <p:nvPicPr>
          <p:cNvPr id="236" name="Object 32" descr="Object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88573" y="7383697"/>
            <a:ext cx="6522374" cy="503790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9" name="그룹 5"/>
          <p:cNvGrpSpPr/>
          <p:nvPr/>
        </p:nvGrpSpPr>
        <p:grpSpPr>
          <a:xfrm>
            <a:off x="883989" y="1317868"/>
            <a:ext cx="2194561" cy="701432"/>
            <a:chOff x="0" y="0"/>
            <a:chExt cx="2194560" cy="701431"/>
          </a:xfrm>
        </p:grpSpPr>
        <p:pic>
          <p:nvPicPr>
            <p:cNvPr id="237" name="Object 28" descr="Object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8" y="0"/>
              <a:ext cx="2032124" cy="701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38" name="TextBox 1"/>
            <p:cNvSpPr txBox="1"/>
            <p:nvPr/>
          </p:nvSpPr>
          <p:spPr>
            <a:xfrm>
              <a:off x="0" y="89105"/>
              <a:ext cx="2194561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ctr"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분석주제 2</a:t>
              </a:r>
            </a:p>
          </p:txBody>
        </p:sp>
      </p:grpSp>
      <p:grpSp>
        <p:nvGrpSpPr>
          <p:cNvPr id="242" name="그룹 6"/>
          <p:cNvGrpSpPr/>
          <p:nvPr/>
        </p:nvGrpSpPr>
        <p:grpSpPr>
          <a:xfrm>
            <a:off x="15075075" y="1317868"/>
            <a:ext cx="2194561" cy="701432"/>
            <a:chOff x="0" y="0"/>
            <a:chExt cx="2194560" cy="701431"/>
          </a:xfrm>
        </p:grpSpPr>
        <p:pic>
          <p:nvPicPr>
            <p:cNvPr id="240" name="Object 28" descr="Object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1218" y="0"/>
              <a:ext cx="2032124" cy="70143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1" name="TextBox 8"/>
            <p:cNvSpPr txBox="1"/>
            <p:nvPr/>
          </p:nvSpPr>
          <p:spPr>
            <a:xfrm>
              <a:off x="0" y="89105"/>
              <a:ext cx="2194561" cy="5105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 algn="ctr"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분석방향</a:t>
              </a:r>
            </a:p>
          </p:txBody>
        </p:sp>
      </p:grpSp>
      <p:grpSp>
        <p:nvGrpSpPr>
          <p:cNvPr id="245" name="그룹 13"/>
          <p:cNvGrpSpPr/>
          <p:nvPr/>
        </p:nvGrpSpPr>
        <p:grpSpPr>
          <a:xfrm>
            <a:off x="10172305" y="4838700"/>
            <a:ext cx="6774575" cy="2389083"/>
            <a:chOff x="0" y="0"/>
            <a:chExt cx="6774574" cy="2389082"/>
          </a:xfrm>
        </p:grpSpPr>
        <p:sp>
          <p:nvSpPr>
            <p:cNvPr id="243" name="TextBox 10"/>
            <p:cNvSpPr txBox="1"/>
            <p:nvPr/>
          </p:nvSpPr>
          <p:spPr>
            <a:xfrm>
              <a:off x="22301" y="927545"/>
              <a:ext cx="6752274" cy="146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28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각 연도별로 확인된 범죄의 개수를 살펴보고, 이를 시각화해서 표현합니다. 2015년 데이터 개수가 급격히 줄어듦을 확인할 수 있습니다.</a:t>
              </a:r>
            </a:p>
          </p:txBody>
        </p:sp>
        <p:sp>
          <p:nvSpPr>
            <p:cNvPr id="244" name="TextBox 12"/>
            <p:cNvSpPr txBox="1"/>
            <p:nvPr/>
          </p:nvSpPr>
          <p:spPr>
            <a:xfrm>
              <a:off x="0" y="0"/>
              <a:ext cx="6752273" cy="602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3200" b="1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pPr>
              <a:r>
                <a:t>1 . 연도별 범죄건수 확인</a:t>
              </a:r>
            </a:p>
          </p:txBody>
        </p:sp>
      </p:grpSp>
      <p:pic>
        <p:nvPicPr>
          <p:cNvPr id="246" name="그림 20" descr="그림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3056757"/>
            <a:ext cx="7523523" cy="544395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49" name="그룹 21"/>
          <p:cNvGrpSpPr/>
          <p:nvPr/>
        </p:nvGrpSpPr>
        <p:grpSpPr>
          <a:xfrm>
            <a:off x="10180320" y="4840786"/>
            <a:ext cx="6774576" cy="1881650"/>
            <a:chOff x="0" y="0"/>
            <a:chExt cx="6774575" cy="1881649"/>
          </a:xfrm>
        </p:grpSpPr>
        <p:sp>
          <p:nvSpPr>
            <p:cNvPr id="247" name="TextBox 23"/>
            <p:cNvSpPr txBox="1"/>
            <p:nvPr/>
          </p:nvSpPr>
          <p:spPr>
            <a:xfrm>
              <a:off x="22301" y="927545"/>
              <a:ext cx="6752274" cy="9541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28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rPr dirty="0" err="1"/>
                <a:t>샌프란시스코에서</a:t>
              </a:r>
              <a:r>
                <a:rPr dirty="0"/>
                <a:t> </a:t>
              </a:r>
              <a:r>
                <a:rPr lang="ko-KR" altLang="en-US" dirty="0"/>
                <a:t>유형별로 나누었던 사건들의 비중을 가장 많이 차지하는 유형을 확인합니다</a:t>
              </a:r>
              <a:r>
                <a:rPr dirty="0"/>
                <a:t>.</a:t>
              </a:r>
            </a:p>
          </p:txBody>
        </p:sp>
        <p:sp>
          <p:nvSpPr>
            <p:cNvPr id="248" name="TextBox 31"/>
            <p:cNvSpPr txBox="1"/>
            <p:nvPr/>
          </p:nvSpPr>
          <p:spPr>
            <a:xfrm>
              <a:off x="0" y="0"/>
              <a:ext cx="6752273" cy="602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3200" b="1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pPr>
              <a:r>
                <a:rPr dirty="0"/>
                <a:t>2 . </a:t>
              </a:r>
              <a:r>
                <a:rPr dirty="0" err="1"/>
                <a:t>유형별</a:t>
              </a:r>
              <a:r>
                <a:rPr dirty="0"/>
                <a:t> </a:t>
              </a:r>
              <a:r>
                <a:rPr dirty="0" err="1"/>
                <a:t>범죄건수</a:t>
              </a:r>
              <a:r>
                <a:rPr dirty="0"/>
                <a:t> </a:t>
              </a:r>
              <a:r>
                <a:rPr dirty="0" err="1"/>
                <a:t>확인</a:t>
              </a:r>
              <a:endParaRPr dirty="0"/>
            </a:p>
          </p:txBody>
        </p:sp>
      </p:grpSp>
      <p:pic>
        <p:nvPicPr>
          <p:cNvPr id="250" name="그림 35" descr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0783" y="3009900"/>
            <a:ext cx="7420273" cy="577761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53" name="그룹 36"/>
          <p:cNvGrpSpPr/>
          <p:nvPr/>
        </p:nvGrpSpPr>
        <p:grpSpPr>
          <a:xfrm>
            <a:off x="10180320" y="4838699"/>
            <a:ext cx="6774575" cy="2389083"/>
            <a:chOff x="0" y="0"/>
            <a:chExt cx="6774574" cy="2389082"/>
          </a:xfrm>
        </p:grpSpPr>
        <p:sp>
          <p:nvSpPr>
            <p:cNvPr id="251" name="TextBox 37"/>
            <p:cNvSpPr txBox="1"/>
            <p:nvPr/>
          </p:nvSpPr>
          <p:spPr>
            <a:xfrm>
              <a:off x="22301" y="927545"/>
              <a:ext cx="6752274" cy="14615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28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rPr dirty="0" err="1"/>
                <a:t>범죄</a:t>
              </a:r>
              <a:r>
                <a:rPr dirty="0"/>
                <a:t> </a:t>
              </a:r>
              <a:r>
                <a:rPr dirty="0" err="1"/>
                <a:t>데이터가</a:t>
              </a:r>
              <a:r>
                <a:rPr dirty="0"/>
                <a:t> </a:t>
              </a:r>
              <a:r>
                <a:rPr dirty="0" err="1"/>
                <a:t>가장</a:t>
              </a:r>
              <a:r>
                <a:rPr dirty="0"/>
                <a:t> </a:t>
              </a:r>
              <a:r>
                <a:rPr dirty="0" err="1"/>
                <a:t>많은</a:t>
              </a:r>
              <a:r>
                <a:rPr dirty="0"/>
                <a:t> </a:t>
              </a:r>
              <a:r>
                <a:rPr dirty="0" err="1"/>
                <a:t>상위</a:t>
              </a:r>
              <a:r>
                <a:rPr dirty="0"/>
                <a:t> </a:t>
              </a:r>
              <a:r>
                <a:rPr dirty="0" err="1"/>
                <a:t>다섯</a:t>
              </a:r>
              <a:r>
                <a:rPr dirty="0"/>
                <a:t> </a:t>
              </a:r>
              <a:r>
                <a:rPr dirty="0" err="1"/>
                <a:t>개</a:t>
              </a:r>
              <a:r>
                <a:rPr dirty="0"/>
                <a:t> </a:t>
              </a:r>
              <a:r>
                <a:rPr dirty="0" err="1"/>
                <a:t>범죄</a:t>
              </a:r>
              <a:r>
                <a:rPr dirty="0"/>
                <a:t> </a:t>
              </a:r>
              <a:r>
                <a:rPr dirty="0" err="1"/>
                <a:t>대분류</a:t>
              </a:r>
              <a:r>
                <a:rPr dirty="0"/>
                <a:t> </a:t>
              </a:r>
              <a:r>
                <a:rPr dirty="0" err="1"/>
                <a:t>카테고리</a:t>
              </a:r>
              <a:r>
                <a:rPr dirty="0"/>
                <a:t> </a:t>
              </a:r>
              <a:r>
                <a:rPr dirty="0" err="1"/>
                <a:t>파악</a:t>
              </a:r>
              <a:r>
                <a:rPr dirty="0"/>
                <a:t> </a:t>
              </a:r>
              <a:r>
                <a:rPr dirty="0" err="1"/>
                <a:t>후</a:t>
              </a:r>
              <a:r>
                <a:rPr dirty="0"/>
                <a:t>, </a:t>
              </a:r>
              <a:r>
                <a:rPr dirty="0" err="1"/>
                <a:t>subplot을</a:t>
              </a:r>
              <a:r>
                <a:rPr dirty="0"/>
                <a:t> </a:t>
              </a:r>
              <a:r>
                <a:rPr dirty="0" err="1"/>
                <a:t>이용해</a:t>
              </a:r>
              <a:r>
                <a:rPr dirty="0"/>
                <a:t> </a:t>
              </a:r>
              <a:r>
                <a:rPr dirty="0" err="1"/>
                <a:t>세부</a:t>
              </a:r>
              <a:r>
                <a:rPr dirty="0"/>
                <a:t> </a:t>
              </a:r>
              <a:r>
                <a:rPr dirty="0" err="1"/>
                <a:t>범죄</a:t>
              </a:r>
              <a:r>
                <a:rPr dirty="0"/>
                <a:t> </a:t>
              </a:r>
              <a:r>
                <a:rPr dirty="0" err="1"/>
                <a:t>카테고리를</a:t>
              </a:r>
              <a:r>
                <a:rPr dirty="0"/>
                <a:t> </a:t>
              </a:r>
              <a:r>
                <a:rPr dirty="0" err="1"/>
                <a:t>시각화합니다</a:t>
              </a:r>
              <a:r>
                <a:rPr dirty="0"/>
                <a:t>.</a:t>
              </a:r>
            </a:p>
          </p:txBody>
        </p:sp>
        <p:sp>
          <p:nvSpPr>
            <p:cNvPr id="252" name="TextBox 38"/>
            <p:cNvSpPr txBox="1"/>
            <p:nvPr/>
          </p:nvSpPr>
          <p:spPr>
            <a:xfrm>
              <a:off x="0" y="0"/>
              <a:ext cx="6752273" cy="602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algn="just">
                <a:defRPr sz="3200" b="1">
                  <a:latin typeface="Pretendard SemiBold"/>
                  <a:ea typeface="Pretendard SemiBold"/>
                  <a:cs typeface="Pretendard SemiBold"/>
                  <a:sym typeface="Pretendard SemiBold"/>
                </a:defRPr>
              </a:pPr>
              <a:r>
                <a:t>3.  top5 범죄 카테고리 세부사항 확인</a:t>
              </a:r>
            </a:p>
          </p:txBody>
        </p:sp>
      </p:grpSp>
      <p:pic>
        <p:nvPicPr>
          <p:cNvPr id="254" name="그림 40" descr="그림 4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93" y="2400300"/>
            <a:ext cx="8578207" cy="72629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2" animBg="1" advAuto="0"/>
      <p:bldP spid="246" grpId="1" animBg="1" advAuto="0"/>
      <p:bldP spid="249" grpId="4" animBg="1" advAuto="0"/>
      <p:bldP spid="249" grpId="6" animBg="1" advAuto="0"/>
      <p:bldP spid="250" grpId="3" animBg="1" advAuto="0"/>
      <p:bldP spid="250" grpId="5" animBg="1" advAuto="0"/>
      <p:bldP spid="253" grpId="8" animBg="1" advAuto="0"/>
      <p:bldP spid="254" grpId="7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Object 30" descr="Object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8765" y="8188232"/>
            <a:ext cx="9059600" cy="43466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Object 2" descr="Object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61614" y="3356131"/>
            <a:ext cx="8249448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Object 5" descr="Object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5185674" y="5641740"/>
            <a:ext cx="7937887" cy="1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Object 8" descr="Object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9560707" y="3375178"/>
            <a:ext cx="8161223" cy="17723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extBox 3"/>
          <p:cNvSpPr txBox="1"/>
          <p:nvPr/>
        </p:nvSpPr>
        <p:spPr>
          <a:xfrm>
            <a:off x="-106680" y="-342901"/>
            <a:ext cx="15758161" cy="197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1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미해결 사건 분석 및 해결 대책 수립</a:t>
            </a:r>
          </a:p>
        </p:txBody>
      </p:sp>
      <p:sp>
        <p:nvSpPr>
          <p:cNvPr id="261" name="TextBox 6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4</a:t>
            </a:r>
          </a:p>
        </p:txBody>
      </p:sp>
      <p:sp>
        <p:nvSpPr>
          <p:cNvPr id="262" name="TextBox 7"/>
          <p:cNvSpPr txBox="1"/>
          <p:nvPr/>
        </p:nvSpPr>
        <p:spPr>
          <a:xfrm>
            <a:off x="9570719" y="2604412"/>
            <a:ext cx="5471161" cy="8036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sz="4400" b="1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분석 과정</a:t>
            </a:r>
          </a:p>
        </p:txBody>
      </p:sp>
      <p:sp>
        <p:nvSpPr>
          <p:cNvPr id="263" name="TextBox 9"/>
          <p:cNvSpPr txBox="1"/>
          <p:nvPr/>
        </p:nvSpPr>
        <p:spPr>
          <a:xfrm>
            <a:off x="579119" y="2623602"/>
            <a:ext cx="5471161" cy="803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44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가설 설정 · 분석 목표</a:t>
            </a:r>
          </a:p>
        </p:txBody>
      </p:sp>
      <p:grpSp>
        <p:nvGrpSpPr>
          <p:cNvPr id="268" name="그룹 16"/>
          <p:cNvGrpSpPr/>
          <p:nvPr/>
        </p:nvGrpSpPr>
        <p:grpSpPr>
          <a:xfrm>
            <a:off x="731519" y="4269933"/>
            <a:ext cx="8095113" cy="4162629"/>
            <a:chOff x="0" y="0"/>
            <a:chExt cx="8095112" cy="4162628"/>
          </a:xfrm>
        </p:grpSpPr>
        <p:sp>
          <p:nvSpPr>
            <p:cNvPr id="264" name="TextBox 10"/>
            <p:cNvSpPr txBox="1"/>
            <p:nvPr/>
          </p:nvSpPr>
          <p:spPr>
            <a:xfrm>
              <a:off x="0" y="644966"/>
              <a:ext cx="8095113" cy="106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범죄 취약 지역, 방범 시설 미흡 등의 원인으로 인해</a:t>
              </a:r>
              <a:r>
                <a:rPr b="1"/>
                <a:t> 미해결 사건의 비율이 상대적으로 높은 지역이 존재</a:t>
              </a:r>
              <a:r>
                <a:t>할 것이다.</a:t>
              </a:r>
            </a:p>
          </p:txBody>
        </p:sp>
        <p:sp>
          <p:nvSpPr>
            <p:cNvPr id="265" name="TextBox 12"/>
            <p:cNvSpPr txBox="1"/>
            <p:nvPr/>
          </p:nvSpPr>
          <p:spPr>
            <a:xfrm>
              <a:off x="0" y="3097082"/>
              <a:ext cx="8095113" cy="106554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>
                <a:lnSpc>
                  <a:spcPct val="150000"/>
                </a:lnSpc>
                <a:defRPr sz="2400">
                  <a:latin typeface="Pretendard"/>
                  <a:ea typeface="Pretendard"/>
                  <a:cs typeface="Pretendard"/>
                  <a:sym typeface="Pretendard"/>
                </a:defRPr>
              </a:pPr>
              <a:r>
                <a:t>미해결 사건이 상대적으로 높은 이유를 </a:t>
              </a:r>
              <a:r>
                <a:rPr b="1"/>
                <a:t>지역적 특성과 연관 지어 분석</a:t>
              </a:r>
              <a:r>
                <a:t>하고, 이에 대한 대책을 수립한다.</a:t>
              </a:r>
            </a:p>
          </p:txBody>
        </p:sp>
        <p:sp>
          <p:nvSpPr>
            <p:cNvPr id="266" name="TextBox 13"/>
            <p:cNvSpPr txBox="1"/>
            <p:nvPr/>
          </p:nvSpPr>
          <p:spPr>
            <a:xfrm>
              <a:off x="0" y="0"/>
              <a:ext cx="809511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가설 설정</a:t>
              </a:r>
            </a:p>
          </p:txBody>
        </p:sp>
        <p:sp>
          <p:nvSpPr>
            <p:cNvPr id="267" name="TextBox 15"/>
            <p:cNvSpPr txBox="1"/>
            <p:nvPr/>
          </p:nvSpPr>
          <p:spPr>
            <a:xfrm>
              <a:off x="0" y="2419217"/>
              <a:ext cx="8095113" cy="5481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lnSpc>
                  <a:spcPct val="150000"/>
                </a:lnSpc>
                <a:defRPr sz="28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분석 목표</a:t>
              </a:r>
            </a:p>
          </p:txBody>
        </p:sp>
      </p:grpSp>
      <p:sp>
        <p:nvSpPr>
          <p:cNvPr id="269" name="TextBox 18"/>
          <p:cNvSpPr txBox="1"/>
          <p:nvPr/>
        </p:nvSpPr>
        <p:spPr>
          <a:xfrm>
            <a:off x="10712471" y="3695700"/>
            <a:ext cx="6052186" cy="68888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미해결 사건 위치 시각화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이상치 처리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데이터 밀도 시각화</a:t>
            </a:r>
          </a:p>
          <a:p>
            <a:pPr marL="342900" indent="-342900" algn="ctr">
              <a:lnSpc>
                <a:spcPct val="150000"/>
              </a:lnSpc>
              <a:buSzPct val="100000"/>
              <a:buAutoNum type="arabicPeriod"/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구간화 후 데이터 비율 확인</a:t>
            </a:r>
          </a:p>
          <a:p>
            <a:pPr algn="ctr">
              <a:lnSpc>
                <a:spcPct val="150000"/>
              </a:lnSpc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5. 해당 지역의 관할구역 확인</a:t>
            </a:r>
          </a:p>
          <a:p>
            <a:pPr algn="ctr">
              <a:lnSpc>
                <a:spcPct val="150000"/>
              </a:lnSpc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6. 관할 구역별 미해결 사건 시각화</a:t>
            </a:r>
          </a:p>
          <a:p>
            <a:pPr algn="ctr">
              <a:lnSpc>
                <a:spcPct val="150000"/>
              </a:lnSpc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7. 미해결 사건이 많은 곳 / 적은 곳 분석</a:t>
            </a:r>
          </a:p>
          <a:p>
            <a:pPr algn="ctr">
              <a:lnSpc>
                <a:spcPct val="150000"/>
              </a:lnSpc>
              <a:defRPr sz="2400"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8. 미해결 사건이 많은 구역</a:t>
            </a:r>
          </a:p>
          <a:p>
            <a:pPr algn="ctr">
              <a:lnSpc>
                <a:spcPct val="150000"/>
              </a:lnSpc>
              <a:defRPr sz="24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9. 전체 사건 중 미해결 사건의 비율</a:t>
            </a:r>
          </a:p>
          <a:p>
            <a:pPr algn="ctr">
              <a:lnSpc>
                <a:spcPct val="150000"/>
              </a:lnSpc>
              <a:defRPr sz="24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10. 특정 지역 지도에 표시</a:t>
            </a:r>
          </a:p>
          <a:p>
            <a:pPr algn="ctr">
              <a:lnSpc>
                <a:spcPct val="150000"/>
              </a:lnSpc>
              <a:defRPr sz="2400">
                <a:solidFill>
                  <a:srgbClr val="FFFFFF"/>
                </a:solidFill>
                <a:latin typeface="Pretendard Medium"/>
                <a:ea typeface="Pretendard Medium"/>
                <a:cs typeface="Pretendard Medium"/>
                <a:sym typeface="Pretendard Medium"/>
              </a:defRPr>
            </a:pPr>
            <a:r>
              <a:t>11. 클러스터링으로 범죄 취약 지역 선정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Object 5" descr="Object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552381" y="3049328"/>
            <a:ext cx="4830842" cy="357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Object 8" descr="Object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3587677" y="5328413"/>
            <a:ext cx="4106706" cy="177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Object 22" descr="Object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96288" y="4834297"/>
            <a:ext cx="3130229" cy="1329515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TextBox 6"/>
          <p:cNvSpPr txBox="1"/>
          <p:nvPr/>
        </p:nvSpPr>
        <p:spPr>
          <a:xfrm>
            <a:off x="-106680" y="-342901"/>
            <a:ext cx="15758161" cy="19756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8200" b="1">
                <a:latin typeface="Pretendard"/>
                <a:ea typeface="Pretendard"/>
                <a:cs typeface="Pretendard"/>
                <a:sym typeface="Pretendard"/>
              </a:defRPr>
            </a:pPr>
            <a:r>
              <a:t>분석주제 – 1 ;</a:t>
            </a:r>
            <a:r>
              <a:rPr sz="8800" b="0"/>
              <a:t> </a:t>
            </a:r>
            <a:r>
              <a:rPr sz="3200">
                <a:latin typeface="Pretendard SemiBold"/>
                <a:ea typeface="Pretendard SemiBold"/>
                <a:cs typeface="Pretendard SemiBold"/>
                <a:sym typeface="Pretendard SemiBold"/>
              </a:rPr>
              <a:t>미해결 사건 분석 및 해결 대책 수립</a:t>
            </a:r>
          </a:p>
        </p:txBody>
      </p:sp>
      <p:sp>
        <p:nvSpPr>
          <p:cNvPr id="275" name="TextBox 3"/>
          <p:cNvSpPr txBox="1"/>
          <p:nvPr/>
        </p:nvSpPr>
        <p:spPr>
          <a:xfrm>
            <a:off x="16156590" y="8420100"/>
            <a:ext cx="3381090" cy="23774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5000">
                <a:latin typeface="Pretendard"/>
                <a:ea typeface="Pretendard"/>
                <a:cs typeface="Pretendard"/>
                <a:sym typeface="Pretendard"/>
              </a:defRPr>
            </a:lvl1pPr>
          </a:lstStyle>
          <a:p>
            <a:r>
              <a:t>4</a:t>
            </a:r>
          </a:p>
        </p:txBody>
      </p:sp>
      <p:pic>
        <p:nvPicPr>
          <p:cNvPr id="276" name="그림 7" descr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0" y="2617905"/>
            <a:ext cx="8838843" cy="6255406"/>
          </a:xfrm>
          <a:prstGeom prst="rect">
            <a:avLst/>
          </a:prstGeom>
          <a:ln>
            <a:solidFill>
              <a:srgbClr val="EEECE1"/>
            </a:solidFill>
          </a:ln>
        </p:spPr>
      </p:pic>
      <p:grpSp>
        <p:nvGrpSpPr>
          <p:cNvPr id="279" name="그룹 15"/>
          <p:cNvGrpSpPr/>
          <p:nvPr/>
        </p:nvGrpSpPr>
        <p:grpSpPr>
          <a:xfrm>
            <a:off x="499055" y="1482214"/>
            <a:ext cx="5907932" cy="1767841"/>
            <a:chOff x="0" y="0"/>
            <a:chExt cx="5907930" cy="1767839"/>
          </a:xfrm>
        </p:grpSpPr>
        <p:sp>
          <p:nvSpPr>
            <p:cNvPr id="277" name="TextBox 4"/>
            <p:cNvSpPr txBox="1"/>
            <p:nvPr/>
          </p:nvSpPr>
          <p:spPr>
            <a:xfrm>
              <a:off x="589171" y="858691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미해결 사건 위치 시각화</a:t>
              </a:r>
            </a:p>
          </p:txBody>
        </p:sp>
        <p:sp>
          <p:nvSpPr>
            <p:cNvPr id="278" name="TextBox 9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1</a:t>
              </a:r>
            </a:p>
          </p:txBody>
        </p:sp>
      </p:grpSp>
      <p:sp>
        <p:nvSpPr>
          <p:cNvPr id="280" name="TextBox 10"/>
          <p:cNvSpPr txBox="1"/>
          <p:nvPr/>
        </p:nvSpPr>
        <p:spPr>
          <a:xfrm>
            <a:off x="678432" y="5219700"/>
            <a:ext cx="4838448" cy="7366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이상치로 인해 시각화가 제대로 이뤄지지 않아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이상치를 제거하고 다시 수행합니다.</a:t>
            </a:r>
          </a:p>
        </p:txBody>
      </p:sp>
      <p:pic>
        <p:nvPicPr>
          <p:cNvPr id="281" name="그림 12" descr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2709" y="2579688"/>
            <a:ext cx="8926135" cy="6331840"/>
          </a:xfrm>
          <a:prstGeom prst="rect">
            <a:avLst/>
          </a:prstGeom>
          <a:ln>
            <a:solidFill>
              <a:srgbClr val="EEECE1"/>
            </a:solidFill>
          </a:ln>
        </p:spPr>
      </p:pic>
      <p:sp>
        <p:nvSpPr>
          <p:cNvPr id="282" name="TextBox 13"/>
          <p:cNvSpPr txBox="1"/>
          <p:nvPr/>
        </p:nvSpPr>
        <p:spPr>
          <a:xfrm>
            <a:off x="499055" y="4573130"/>
            <a:ext cx="4838448" cy="23317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데이터 분포를 제대로 파악하기 위해 위도가 50 이상, 경도가 -122 이상인 데이터는 삭제합니다.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이상치를 제거하고 나니 데이터 분포는 확인할 수 있지만, 데이터 수가 너무 많아 범죄가 어느 지역에 얼마나 밀집되었는지 scatterplot으로 파악이 어렵습니다.</a:t>
            </a:r>
          </a:p>
        </p:txBody>
      </p:sp>
      <p:grpSp>
        <p:nvGrpSpPr>
          <p:cNvPr id="285" name="그룹 16"/>
          <p:cNvGrpSpPr/>
          <p:nvPr/>
        </p:nvGrpSpPr>
        <p:grpSpPr>
          <a:xfrm>
            <a:off x="459198" y="1463986"/>
            <a:ext cx="6105773" cy="1767841"/>
            <a:chOff x="0" y="0"/>
            <a:chExt cx="6105771" cy="1767839"/>
          </a:xfrm>
        </p:grpSpPr>
        <p:sp>
          <p:nvSpPr>
            <p:cNvPr id="283" name="TextBox 18"/>
            <p:cNvSpPr txBox="1"/>
            <p:nvPr/>
          </p:nvSpPr>
          <p:spPr>
            <a:xfrm>
              <a:off x="787012" y="926785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이상치 제거</a:t>
              </a:r>
            </a:p>
          </p:txBody>
        </p:sp>
        <p:sp>
          <p:nvSpPr>
            <p:cNvPr id="284" name="TextBox 19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2</a:t>
              </a:r>
            </a:p>
          </p:txBody>
        </p:sp>
      </p:grpSp>
      <p:grpSp>
        <p:nvGrpSpPr>
          <p:cNvPr id="288" name="그룹 21"/>
          <p:cNvGrpSpPr/>
          <p:nvPr/>
        </p:nvGrpSpPr>
        <p:grpSpPr>
          <a:xfrm>
            <a:off x="459198" y="1482214"/>
            <a:ext cx="6105773" cy="1767841"/>
            <a:chOff x="0" y="0"/>
            <a:chExt cx="6105771" cy="1767839"/>
          </a:xfrm>
        </p:grpSpPr>
        <p:sp>
          <p:nvSpPr>
            <p:cNvPr id="286" name="TextBox 31"/>
            <p:cNvSpPr txBox="1"/>
            <p:nvPr/>
          </p:nvSpPr>
          <p:spPr>
            <a:xfrm>
              <a:off x="787012" y="926785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데이터 밀도 시각화</a:t>
              </a:r>
            </a:p>
          </p:txBody>
        </p:sp>
        <p:sp>
          <p:nvSpPr>
            <p:cNvPr id="287" name="TextBox 32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3</a:t>
              </a:r>
            </a:p>
          </p:txBody>
        </p:sp>
      </p:grpSp>
      <p:pic>
        <p:nvPicPr>
          <p:cNvPr id="289" name="그림 33" descr="그림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1809" y="1572364"/>
            <a:ext cx="8068741" cy="7853382"/>
          </a:xfrm>
          <a:prstGeom prst="rect">
            <a:avLst/>
          </a:prstGeom>
          <a:ln>
            <a:solidFill>
              <a:srgbClr val="EEECE1"/>
            </a:solidFill>
          </a:ln>
        </p:spPr>
      </p:pic>
      <p:sp>
        <p:nvSpPr>
          <p:cNvPr id="290" name="TextBox 34"/>
          <p:cNvSpPr txBox="1"/>
          <p:nvPr/>
        </p:nvSpPr>
        <p:spPr>
          <a:xfrm>
            <a:off x="484741" y="5337273"/>
            <a:ext cx="4838447" cy="13817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미해결 사건이 밀집된 특정 위도, 경도를 도출할 수 있게 되었습니다.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이제 위도, 경도를 구간화하여 구간별 미해결 사건의 비율을 비교합니다.</a:t>
            </a:r>
          </a:p>
        </p:txBody>
      </p:sp>
      <p:grpSp>
        <p:nvGrpSpPr>
          <p:cNvPr id="293" name="그룹 35"/>
          <p:cNvGrpSpPr/>
          <p:nvPr/>
        </p:nvGrpSpPr>
        <p:grpSpPr>
          <a:xfrm>
            <a:off x="324192" y="1440030"/>
            <a:ext cx="6105773" cy="1767841"/>
            <a:chOff x="0" y="0"/>
            <a:chExt cx="6105771" cy="1767839"/>
          </a:xfrm>
        </p:grpSpPr>
        <p:sp>
          <p:nvSpPr>
            <p:cNvPr id="291" name="TextBox 36"/>
            <p:cNvSpPr txBox="1"/>
            <p:nvPr/>
          </p:nvSpPr>
          <p:spPr>
            <a:xfrm>
              <a:off x="787012" y="926785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구간화 후 데이터 비율 확인</a:t>
              </a:r>
            </a:p>
          </p:txBody>
        </p:sp>
        <p:sp>
          <p:nvSpPr>
            <p:cNvPr id="292" name="TextBox 37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4</a:t>
              </a:r>
            </a:p>
          </p:txBody>
        </p:sp>
      </p:grpSp>
      <p:sp>
        <p:nvSpPr>
          <p:cNvPr id="294" name="TextBox 38"/>
          <p:cNvSpPr txBox="1"/>
          <p:nvPr/>
        </p:nvSpPr>
        <p:spPr>
          <a:xfrm>
            <a:off x="471347" y="4262377"/>
            <a:ext cx="4838447" cy="2959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위의 지역 범위에서 미해결 사건의 비율이 전체 지역의 약 60~75%를 차지하고 있었습니다.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 해당 지역에서 미해결 사건의 비율이 현저히 높은 원인을 찾고 대책을 수립해야 합니다.</a:t>
            </a:r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endParaRPr/>
          </a:p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 또한, 위에서 특정한 지역의 해당 지역 관할 경찰서와 미해결 사건 사이에 상관관계가 있는지 추가로 파악해 봅니다.</a:t>
            </a:r>
          </a:p>
        </p:txBody>
      </p:sp>
      <p:pic>
        <p:nvPicPr>
          <p:cNvPr id="295" name="그림 39" descr="그림 3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28371" y="2892700"/>
            <a:ext cx="10087217" cy="5180209"/>
          </a:xfrm>
          <a:prstGeom prst="rect">
            <a:avLst/>
          </a:prstGeom>
          <a:ln>
            <a:solidFill>
              <a:srgbClr val="EEECE1"/>
            </a:solidFill>
          </a:ln>
        </p:spPr>
      </p:pic>
      <p:pic>
        <p:nvPicPr>
          <p:cNvPr id="296" name="그림 40" descr="그림 4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90314" y="6989539"/>
            <a:ext cx="5172092" cy="627384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grpSp>
        <p:nvGrpSpPr>
          <p:cNvPr id="299" name="그룹 42"/>
          <p:cNvGrpSpPr/>
          <p:nvPr/>
        </p:nvGrpSpPr>
        <p:grpSpPr>
          <a:xfrm>
            <a:off x="459198" y="1450230"/>
            <a:ext cx="6105773" cy="1767841"/>
            <a:chOff x="0" y="0"/>
            <a:chExt cx="6105771" cy="1767839"/>
          </a:xfrm>
        </p:grpSpPr>
        <p:sp>
          <p:nvSpPr>
            <p:cNvPr id="297" name="TextBox 43"/>
            <p:cNvSpPr txBox="1"/>
            <p:nvPr/>
          </p:nvSpPr>
          <p:spPr>
            <a:xfrm>
              <a:off x="787012" y="926785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해당 지역의 관할 구역 확인</a:t>
              </a:r>
            </a:p>
          </p:txBody>
        </p:sp>
        <p:sp>
          <p:nvSpPr>
            <p:cNvPr id="298" name="TextBox 44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5</a:t>
              </a:r>
            </a:p>
          </p:txBody>
        </p:sp>
      </p:grpSp>
      <p:sp>
        <p:nvSpPr>
          <p:cNvPr id="300" name="TextBox 45"/>
          <p:cNvSpPr txBox="1"/>
          <p:nvPr/>
        </p:nvSpPr>
        <p:spPr>
          <a:xfrm>
            <a:off x="476752" y="5084483"/>
            <a:ext cx="4838447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전체 10개의 관할 경찰서 중 8개가 추출되었고, 위의 그래프와 같이 특정 관할 구역에서 미해결 사건의 수가 많이 집계되었습니다.</a:t>
            </a:r>
          </a:p>
        </p:txBody>
      </p:sp>
      <p:pic>
        <p:nvPicPr>
          <p:cNvPr id="301" name="그림 46" descr="그림 4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16283" y="3449475"/>
            <a:ext cx="7418717" cy="3747521"/>
          </a:xfrm>
          <a:prstGeom prst="rect">
            <a:avLst/>
          </a:prstGeom>
          <a:ln>
            <a:solidFill>
              <a:srgbClr val="EEECE1"/>
            </a:solidFill>
          </a:ln>
        </p:spPr>
      </p:pic>
      <p:pic>
        <p:nvPicPr>
          <p:cNvPr id="302" name="그림 47" descr="그림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16864" y="3517817"/>
            <a:ext cx="4413936" cy="3638914"/>
          </a:xfrm>
          <a:prstGeom prst="rect">
            <a:avLst/>
          </a:prstGeom>
          <a:ln>
            <a:solidFill>
              <a:srgbClr val="EEECE1"/>
            </a:solidFill>
          </a:ln>
        </p:spPr>
      </p:pic>
      <p:grpSp>
        <p:nvGrpSpPr>
          <p:cNvPr id="305" name="그룹 48"/>
          <p:cNvGrpSpPr/>
          <p:nvPr/>
        </p:nvGrpSpPr>
        <p:grpSpPr>
          <a:xfrm>
            <a:off x="426719" y="1466758"/>
            <a:ext cx="6105773" cy="1767841"/>
            <a:chOff x="0" y="0"/>
            <a:chExt cx="6105771" cy="1767839"/>
          </a:xfrm>
        </p:grpSpPr>
        <p:sp>
          <p:nvSpPr>
            <p:cNvPr id="303" name="TextBox 49"/>
            <p:cNvSpPr txBox="1"/>
            <p:nvPr/>
          </p:nvSpPr>
          <p:spPr>
            <a:xfrm>
              <a:off x="787012" y="926785"/>
              <a:ext cx="5318760" cy="57531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관할 구역별 미해결 사건 시각화</a:t>
              </a:r>
            </a:p>
          </p:txBody>
        </p:sp>
        <p:sp>
          <p:nvSpPr>
            <p:cNvPr id="304" name="TextBox 50"/>
            <p:cNvSpPr txBox="1"/>
            <p:nvPr/>
          </p:nvSpPr>
          <p:spPr>
            <a:xfrm>
              <a:off x="0" y="0"/>
              <a:ext cx="826825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6</a:t>
              </a:r>
            </a:p>
          </p:txBody>
        </p:sp>
      </p:grpSp>
      <p:sp>
        <p:nvSpPr>
          <p:cNvPr id="306" name="TextBox 51"/>
          <p:cNvSpPr txBox="1"/>
          <p:nvPr/>
        </p:nvSpPr>
        <p:spPr>
          <a:xfrm>
            <a:off x="507044" y="5065810"/>
            <a:ext cx="4838448" cy="10591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해당 데이터를 시각화한 자료만으로는 관할 지역별로 어떤 관할이 미해결 사건이 많은 지 한눈에 파악하기 어렵습니다.</a:t>
            </a:r>
          </a:p>
        </p:txBody>
      </p:sp>
      <p:pic>
        <p:nvPicPr>
          <p:cNvPr id="307" name="그림 52" descr="그림 5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8103" y="3341623"/>
            <a:ext cx="11390901" cy="4500110"/>
          </a:xfrm>
          <a:prstGeom prst="rect">
            <a:avLst/>
          </a:prstGeom>
          <a:ln>
            <a:solidFill>
              <a:srgbClr val="EEECE1"/>
            </a:solidFill>
          </a:ln>
        </p:spPr>
      </p:pic>
      <p:grpSp>
        <p:nvGrpSpPr>
          <p:cNvPr id="310" name="그룹 53"/>
          <p:cNvGrpSpPr/>
          <p:nvPr/>
        </p:nvGrpSpPr>
        <p:grpSpPr>
          <a:xfrm>
            <a:off x="499056" y="1447531"/>
            <a:ext cx="7327277" cy="1767841"/>
            <a:chOff x="0" y="0"/>
            <a:chExt cx="7327276" cy="1767839"/>
          </a:xfrm>
        </p:grpSpPr>
        <p:sp>
          <p:nvSpPr>
            <p:cNvPr id="308" name="TextBox 54"/>
            <p:cNvSpPr txBox="1"/>
            <p:nvPr/>
          </p:nvSpPr>
          <p:spPr>
            <a:xfrm>
              <a:off x="942136" y="926786"/>
              <a:ext cx="6385141" cy="57531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3000" b="1">
                  <a:latin typeface="Pretendard"/>
                  <a:ea typeface="Pretendard"/>
                  <a:cs typeface="Pretendard"/>
                  <a:sym typeface="Pretendard"/>
                </a:defRPr>
              </a:lvl1pPr>
            </a:lstStyle>
            <a:p>
              <a:r>
                <a:t> 미해결 사건이 많은 곳과 적은 곳 분석</a:t>
              </a:r>
            </a:p>
          </p:txBody>
        </p:sp>
        <p:sp>
          <p:nvSpPr>
            <p:cNvPr id="309" name="TextBox 55"/>
            <p:cNvSpPr txBox="1"/>
            <p:nvPr/>
          </p:nvSpPr>
          <p:spPr>
            <a:xfrm>
              <a:off x="0" y="0"/>
              <a:ext cx="1007819" cy="17678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>
              <a:lvl1pPr>
                <a:defRPr sz="11000">
                  <a:latin typeface="Pretendard Thin"/>
                  <a:ea typeface="Pretendard Thin"/>
                  <a:cs typeface="Pretendard Thin"/>
                  <a:sym typeface="Pretendard Thin"/>
                </a:defRPr>
              </a:lvl1pPr>
            </a:lstStyle>
            <a:p>
              <a:r>
                <a:t>7</a:t>
              </a:r>
            </a:p>
          </p:txBody>
        </p:sp>
      </p:grpSp>
      <p:sp>
        <p:nvSpPr>
          <p:cNvPr id="311" name="TextBox 56"/>
          <p:cNvSpPr txBox="1"/>
          <p:nvPr/>
        </p:nvSpPr>
        <p:spPr>
          <a:xfrm>
            <a:off x="636487" y="5057471"/>
            <a:ext cx="4838448" cy="1059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>
              <a:defRPr sz="2000">
                <a:latin typeface="Pretendard Light"/>
                <a:ea typeface="Pretendard Light"/>
                <a:cs typeface="Pretendard Light"/>
                <a:sym typeface="Pretendard Light"/>
              </a:defRPr>
            </a:pPr>
            <a:r>
              <a:t>다른 지역에 비해 thenderlion 지역의 사건 미해결율이 현저히 낮았으며, richmond지역의 검거율이 제일 낮았습니다.</a:t>
            </a:r>
          </a:p>
        </p:txBody>
      </p:sp>
      <p:pic>
        <p:nvPicPr>
          <p:cNvPr id="312" name="그림 57" descr="그림 5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30640" y="2931015"/>
            <a:ext cx="8962950" cy="5425669"/>
          </a:xfrm>
          <a:prstGeom prst="rect">
            <a:avLst/>
          </a:prstGeom>
          <a:ln>
            <a:solidFill>
              <a:srgbClr val="EEECE1"/>
            </a:solidFill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1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1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13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1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1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1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1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2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grpId="2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2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grpId="2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2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8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2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2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2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7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grpId="28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xit" presetSubtype="0" fill="hold" grpId="2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grpId="3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grpId="3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grpId="3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3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grpId="3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ntr" presetSubtype="0" fill="hold" grpId="3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9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grpId="35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grpId="3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grpId="3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ntr" presetSubtype="0" fill="hold" grpId="3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2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ntr" presetSubtype="0" fill="hold" grpId="3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5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ntr" presetSubtype="0" fill="hold" grpId="4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8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" grpId="3" animBg="1" advAuto="0"/>
      <p:bldP spid="279" grpId="1" animBg="1" advAuto="0"/>
      <p:bldP spid="280" grpId="2" animBg="1" advAuto="0"/>
      <p:bldP spid="281" grpId="6" animBg="1" advAuto="0"/>
      <p:bldP spid="281" grpId="9" animBg="1" advAuto="0"/>
      <p:bldP spid="282" grpId="5" animBg="1" advAuto="0"/>
      <p:bldP spid="282" grpId="8" animBg="1" advAuto="0"/>
      <p:bldP spid="285" grpId="4" animBg="1" advAuto="0"/>
      <p:bldP spid="285" grpId="7" animBg="1" advAuto="0"/>
      <p:bldP spid="288" grpId="10" animBg="1" advAuto="0"/>
      <p:bldP spid="288" grpId="13" animBg="1" advAuto="0"/>
      <p:bldP spid="289" grpId="12" animBg="1" advAuto="0"/>
      <p:bldP spid="289" grpId="15" animBg="1" advAuto="0"/>
      <p:bldP spid="290" grpId="11" animBg="1" advAuto="0"/>
      <p:bldP spid="290" grpId="14" animBg="1" advAuto="0"/>
      <p:bldP spid="293" grpId="16" animBg="1" advAuto="0"/>
      <p:bldP spid="293" grpId="20" animBg="1" advAuto="0"/>
      <p:bldP spid="294" grpId="17" animBg="1" advAuto="0"/>
      <p:bldP spid="294" grpId="21" animBg="1" advAuto="0"/>
      <p:bldP spid="295" grpId="19" animBg="1" advAuto="0"/>
      <p:bldP spid="295" grpId="22" animBg="1" advAuto="0"/>
      <p:bldP spid="296" grpId="18" animBg="1" advAuto="0"/>
      <p:bldP spid="296" grpId="23" animBg="1" advAuto="0"/>
      <p:bldP spid="299" grpId="24" animBg="1" advAuto="0"/>
      <p:bldP spid="299" grpId="28" animBg="1" advAuto="0"/>
      <p:bldP spid="300" grpId="25" animBg="1" advAuto="0"/>
      <p:bldP spid="300" grpId="29" animBg="1" advAuto="0"/>
      <p:bldP spid="301" grpId="27" animBg="1" advAuto="0"/>
      <p:bldP spid="301" grpId="30" animBg="1" advAuto="0"/>
      <p:bldP spid="302" grpId="26" animBg="1" advAuto="0"/>
      <p:bldP spid="302" grpId="31" animBg="1" advAuto="0"/>
      <p:bldP spid="305" grpId="32" animBg="1" advAuto="0"/>
      <p:bldP spid="305" grpId="35" animBg="1" advAuto="0"/>
      <p:bldP spid="306" grpId="33" animBg="1" advAuto="0"/>
      <p:bldP spid="306" grpId="36" animBg="1" advAuto="0"/>
      <p:bldP spid="307" grpId="34" animBg="1" advAuto="0"/>
      <p:bldP spid="307" grpId="37" animBg="1" advAuto="0"/>
      <p:bldP spid="310" grpId="40" animBg="1" advAuto="0"/>
      <p:bldP spid="311" grpId="39" animBg="1" advAuto="0"/>
      <p:bldP spid="312" grpId="38" animBg="1" advAuto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1752</Words>
  <Application>Microsoft Macintosh PowerPoint</Application>
  <PresentationFormat>사용자 지정</PresentationFormat>
  <Paragraphs>232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7" baseType="lpstr">
      <vt:lpstr>Apple SD 산돌고딕 Neo 일반체</vt:lpstr>
      <vt:lpstr>Gmarket Sans</vt:lpstr>
      <vt:lpstr>Pretendard</vt:lpstr>
      <vt:lpstr>Pretendard ExtraBold</vt:lpstr>
      <vt:lpstr>Pretendard Light</vt:lpstr>
      <vt:lpstr>Pretendard Medium</vt:lpstr>
      <vt:lpstr>Pretendard SemiBold</vt:lpstr>
      <vt:lpstr>Pretendard Thin</vt:lpstr>
      <vt:lpstr>Arial</vt:lpstr>
      <vt:lpstr>Calibri</vt:lpstr>
      <vt:lpstr>Helvetica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다연 장</cp:lastModifiedBy>
  <cp:revision>1</cp:revision>
  <dcterms:modified xsi:type="dcterms:W3CDTF">2023-09-27T00:55:46Z</dcterms:modified>
</cp:coreProperties>
</file>